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7" r:id="rId4"/>
    <p:sldId id="259" r:id="rId5"/>
    <p:sldId id="263" r:id="rId6"/>
    <p:sldId id="313" r:id="rId7"/>
    <p:sldId id="314" r:id="rId8"/>
    <p:sldId id="260" r:id="rId9"/>
    <p:sldId id="265" r:id="rId10"/>
    <p:sldId id="262" r:id="rId11"/>
    <p:sldId id="266" r:id="rId12"/>
    <p:sldId id="264" r:id="rId13"/>
    <p:sldId id="267" r:id="rId14"/>
    <p:sldId id="268" r:id="rId15"/>
    <p:sldId id="270" r:id="rId16"/>
    <p:sldId id="271" r:id="rId17"/>
    <p:sldId id="269" r:id="rId18"/>
    <p:sldId id="285" r:id="rId19"/>
    <p:sldId id="280" r:id="rId20"/>
    <p:sldId id="281" r:id="rId21"/>
    <p:sldId id="284" r:id="rId22"/>
    <p:sldId id="305" r:id="rId23"/>
    <p:sldId id="312" r:id="rId24"/>
    <p:sldId id="296" r:id="rId25"/>
    <p:sldId id="286" r:id="rId26"/>
    <p:sldId id="299" r:id="rId27"/>
    <p:sldId id="298" r:id="rId28"/>
    <p:sldId id="287" r:id="rId29"/>
    <p:sldId id="288" r:id="rId30"/>
    <p:sldId id="295" r:id="rId31"/>
    <p:sldId id="302" r:id="rId32"/>
    <p:sldId id="279" r:id="rId33"/>
    <p:sldId id="273" r:id="rId34"/>
    <p:sldId id="274" r:id="rId35"/>
    <p:sldId id="307" r:id="rId36"/>
    <p:sldId id="311" r:id="rId37"/>
    <p:sldId id="310" r:id="rId38"/>
    <p:sldId id="306" r:id="rId39"/>
    <p:sldId id="309" r:id="rId40"/>
    <p:sldId id="300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9DE"/>
    <a:srgbClr val="081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6"/>
    <p:restoredTop sz="84123"/>
  </p:normalViewPr>
  <p:slideViewPr>
    <p:cSldViewPr snapToGrid="0" snapToObjects="1">
      <p:cViewPr varScale="1">
        <p:scale>
          <a:sx n="119" d="100"/>
          <a:sy n="119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DD447-4A4C-AA4F-B952-A355B01C76DB}" type="datetimeFigureOut">
              <a:rPr lang="en-GB" smtClean="0"/>
              <a:t>11/01/2024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197EC-3FF0-2847-80E2-E36EE3F2E52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2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681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With the ingredients  we have defined so far we can write a basic input file for optics calculations with MAD-X.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475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58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98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80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253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70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83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22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197EC-3FF0-2847-80E2-E36EE3F2E52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81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C7996-1B0C-E44A-8806-486D6DFAF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03B1AE-BF82-6742-AD2B-4BAD46EEF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25330C-3968-654B-9EAF-7F532F99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14B0-C2FF-324F-A052-EE9708F9FF0D}" type="datetime1">
              <a:rPr lang="es-ES" smtClean="0"/>
              <a:t>11/1/24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1825E0-0934-5447-9D97-6F6DFD65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CDA99F-E0FC-604F-825D-9F6EF33C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48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C2FD5-C7C4-9F44-88CD-4D1DDE2E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AE93CF-4F7C-E740-805D-4BEF35FC3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15C42F-206C-B24B-8F61-6C8AE17D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A7C7-A391-6845-AA19-590A6355FBAD}" type="datetime1">
              <a:rPr lang="es-ES" smtClean="0"/>
              <a:t>11/1/24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03D27-9C1A-CF48-8910-E7B0E800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F02B4A-1084-0449-90E6-7259D148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1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C5CD70-49D0-3F4D-A7FC-C569A157E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05568-6796-A649-8EE2-0831CBC5F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6C0105-4879-A749-AC86-191F64FA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0F318-9A2B-124C-9746-A6CBD2BB5DB7}" type="datetime1">
              <a:rPr lang="es-ES" smtClean="0"/>
              <a:t>11/1/24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831871-DF4B-F248-89AB-0F4C44AF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DD7641-BFC9-A946-BE55-D3A50E69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6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2DACE-0656-6141-812D-E1C0A94E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0FE6CD-7307-704F-92A4-F69BD884A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8BEC17-1790-4C4F-952F-05A1127F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8FF01-AB55-7440-87FA-0D682F9234A1}" type="datetime1">
              <a:rPr lang="es-ES" smtClean="0"/>
              <a:t>11/1/24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DE7ECC-9E08-3749-B574-DC6BEFF8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7478F3-7E76-6145-911B-27B5A0D2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CCD32-B508-454A-A555-C407623A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CBF8B3-1F7D-B34B-A63F-AF6035B38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51E50D-719B-2142-AD71-E2466618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D955-E08C-E24E-994A-3987E720E34B}" type="datetime1">
              <a:rPr lang="es-ES" smtClean="0"/>
              <a:t>11/1/24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EB58AB-EC30-0442-9261-FC067480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32E7A2-FD7E-5D4D-ABE6-37ED19E5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5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661DC-7F06-8247-86A0-4D3DD848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A8CEE9-85DD-2F49-9E3B-8C818E3B8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4AF86-F24E-C14C-9D6C-02672BD64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76D167-8E7F-F747-9F82-3A7E1647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720A-2068-6543-AADA-48775215AE6A}" type="datetime1">
              <a:rPr lang="es-ES" smtClean="0"/>
              <a:t>11/1/24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34A39F-944B-154C-8616-D8C99D6F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DD8937-7B2C-7D41-9FA7-E063409F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04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400E1-A967-AE48-A7B8-6EBFB9F3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475531-A823-4A4A-8C75-F89CE78C7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8CC77A-F40A-C347-871A-745C4B4D6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C8063C-FADF-7848-A5CF-3F2196CB9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EBE974-77BA-0244-A26A-C34A0CDB1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24866C-1DF4-F849-8676-24D8A1F8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7E89C-9F28-854B-A444-AE27A8D05514}" type="datetime1">
              <a:rPr lang="es-ES" smtClean="0"/>
              <a:t>11/1/24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8AB17F2-1D4C-354C-B55D-FBFCC187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7F92C0-29CE-7647-A3FF-E608CAE3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81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2B307-EB92-A345-A33B-B2412197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358392-4231-3F4E-BCB5-E49C5C04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4931-7382-094D-99BC-E5AA27AA81A0}" type="datetime1">
              <a:rPr lang="es-ES" smtClean="0"/>
              <a:t>11/1/24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D06A39-7615-714E-8C26-6B0F5FB1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94DEFB-41F0-CE4A-8535-F941064E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81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4FE8CE-7FD8-9848-9AAB-2A0F60535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B123-6868-6345-99E8-EC3A9BD29079}" type="datetime1">
              <a:rPr lang="es-ES" smtClean="0"/>
              <a:t>11/1/24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630C33-00ED-7A46-AF88-77F2833B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1ECC50-7A28-AD4B-A702-75EDA799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7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745CA-6D3E-7E49-B64E-3C6E7D21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17385-AA2D-4945-BE81-CB62FE8F9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FD4BEA-2B4A-0B49-93F5-DB5937233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6BE652-81F0-4B4A-A054-3E5A6B26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5644-66B1-9D47-862E-6D1417BBEF4A}" type="datetime1">
              <a:rPr lang="es-ES" smtClean="0"/>
              <a:t>11/1/24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C73EB2-F94C-924E-8DE4-A076C3D8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B11B90-F705-D943-BAD7-D0EF4770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3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0C1B0-9C59-9347-B021-03DF3669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746C834-C06C-F74D-B56A-695CA0DBC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80C74F-AE4F-5C45-A13C-232E73347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C94905-355B-E84A-8CC4-0DEA789A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6283F-2A2D-794E-8F2D-79000A069239}" type="datetime1">
              <a:rPr lang="es-ES" smtClean="0"/>
              <a:t>11/1/24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127EB2-B1A3-EA4A-8B10-C90C8751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B8E78C-D33A-5047-9162-0BDB8418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51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074092-953A-5A44-B629-CE12B451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E3D314-04E8-3240-88A4-6293691F2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7A006F-1C16-1E4B-A9BC-62A98A252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5F6B0-2FAB-B147-A7C3-1DD71F2D1C49}" type="datetime1">
              <a:rPr lang="es-ES" smtClean="0"/>
              <a:t>11/1/24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81D9E3-8A1A-8742-AF67-55093FDAC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MAD-X | JUAS 2024 | N. Fuster Martínez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5CE3F5-E626-7540-AE0A-B229C17C5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03A89-18E2-5747-A600-5CC7E3A5BB0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59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d.web.cern.ch/ma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library.oapen.org/bitstream/handle/20.500.12657/50888/9781420011821.pdf?sequence=1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ad.web.cern.ch/mad/releases/5.02.08/madxuguide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madx.web.cern.ch/madx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hibtc.github.io/cpymad/getting-started" TargetMode="External"/><Relationship Id="rId4" Type="http://schemas.openxmlformats.org/officeDocument/2006/relationships/hyperlink" Target="http://cern.ch/ma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fusterma.github.io/JUAS2023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wan.cern.ch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5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B04584-7F9E-0F44-BEF1-13FA070A2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2" y="637953"/>
            <a:ext cx="10145560" cy="3189507"/>
          </a:xfrm>
        </p:spPr>
        <p:txBody>
          <a:bodyPr>
            <a:normAutofit fontScale="90000"/>
          </a:bodyPr>
          <a:lstStyle/>
          <a:p>
            <a:pPr algn="l"/>
            <a:br>
              <a:rPr lang="en-GB" sz="8000" dirty="0">
                <a:solidFill>
                  <a:srgbClr val="FFFFFF"/>
                </a:solidFill>
              </a:rPr>
            </a:br>
            <a:r>
              <a:rPr lang="en-GB" sz="8000" dirty="0">
                <a:solidFill>
                  <a:srgbClr val="FFFFFF"/>
                </a:solidFill>
              </a:rPr>
              <a:t>Introduction to MAD-X</a:t>
            </a:r>
            <a:br>
              <a:rPr lang="en-GB" sz="8000" dirty="0">
                <a:solidFill>
                  <a:srgbClr val="FFFFFF"/>
                </a:solidFill>
              </a:rPr>
            </a:br>
            <a:endParaRPr lang="en-GB" sz="8000" dirty="0">
              <a:solidFill>
                <a:srgbClr val="FFFFFF"/>
              </a:solidFill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6B1910-C533-694F-A612-0A76CC3A0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" y="4377268"/>
            <a:ext cx="8446205" cy="1280582"/>
          </a:xfrm>
        </p:spPr>
        <p:txBody>
          <a:bodyPr anchor="t">
            <a:normAutofit/>
          </a:bodyPr>
          <a:lstStyle/>
          <a:p>
            <a:pPr algn="l"/>
            <a:r>
              <a:rPr lang="en-GB" sz="2200" dirty="0">
                <a:solidFill>
                  <a:srgbClr val="FEFFFF"/>
                </a:solidFill>
              </a:rPr>
              <a:t>N. Fuster Martínez, IFIC (CSIC-UV)</a:t>
            </a:r>
          </a:p>
          <a:p>
            <a:pPr algn="l"/>
            <a:r>
              <a:rPr lang="en-GB" sz="2200" dirty="0">
                <a:solidFill>
                  <a:srgbClr val="FEFFFF"/>
                </a:solidFill>
              </a:rPr>
              <a:t>Material based on Guido </a:t>
            </a:r>
            <a:r>
              <a:rPr lang="en-GB" sz="2200" dirty="0" err="1">
                <a:solidFill>
                  <a:srgbClr val="FEFFFF"/>
                </a:solidFill>
              </a:rPr>
              <a:t>Sterbini</a:t>
            </a:r>
            <a:r>
              <a:rPr lang="en-GB" sz="2200" dirty="0">
                <a:solidFill>
                  <a:srgbClr val="FEFFFF"/>
                </a:solidFill>
              </a:rPr>
              <a:t>, </a:t>
            </a:r>
            <a:r>
              <a:rPr lang="en-GB" sz="2200" dirty="0" err="1">
                <a:solidFill>
                  <a:srgbClr val="FEFFFF"/>
                </a:solidFill>
              </a:rPr>
              <a:t>Öznur</a:t>
            </a:r>
            <a:r>
              <a:rPr lang="en-GB" sz="2200" dirty="0">
                <a:solidFill>
                  <a:srgbClr val="FEFFFF"/>
                </a:solidFill>
              </a:rPr>
              <a:t> Mete and Bruce Yee courses</a:t>
            </a:r>
          </a:p>
          <a:p>
            <a:pPr algn="l"/>
            <a:r>
              <a:rPr lang="en-GB" sz="2200" dirty="0">
                <a:solidFill>
                  <a:srgbClr val="FEFFFF"/>
                </a:solidFill>
              </a:rPr>
              <a:t>22</a:t>
            </a:r>
            <a:r>
              <a:rPr lang="en-GB" sz="2200" baseline="30000" dirty="0">
                <a:solidFill>
                  <a:srgbClr val="FEFFFF"/>
                </a:solidFill>
              </a:rPr>
              <a:t>nd</a:t>
            </a:r>
            <a:r>
              <a:rPr lang="en-GB" sz="2200" dirty="0">
                <a:solidFill>
                  <a:srgbClr val="FEFFFF"/>
                </a:solidFill>
              </a:rPr>
              <a:t> of January 2024</a:t>
            </a:r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46D11A-98CF-B346-9347-711E3FE8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D69A63-68F6-1F23-5C74-30C6F397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378184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yout of the LEP tunnel including future LHC infrastructures - CERN  Document Server">
            <a:extLst>
              <a:ext uri="{FF2B5EF4-FFF2-40B4-BE49-F238E27FC236}">
                <a16:creationId xmlns:a16="http://schemas.microsoft.com/office/drawing/2014/main" id="{5228C790-8189-D443-8CFB-8C2773425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3" t="10268" r="3614" b="10192"/>
          <a:stretch/>
        </p:blipFill>
        <p:spPr bwMode="auto">
          <a:xfrm>
            <a:off x="7329055" y="261621"/>
            <a:ext cx="4713921" cy="328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697FD0-718A-6C40-ADB0-2A87E1D6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3"/>
            <a:ext cx="12192000" cy="1325563"/>
          </a:xfrm>
        </p:spPr>
        <p:txBody>
          <a:bodyPr/>
          <a:lstStyle/>
          <a:p>
            <a:r>
              <a:rPr lang="en-GB" dirty="0"/>
              <a:t>     </a:t>
            </a:r>
            <a:r>
              <a:rPr lang="en-GB" b="1" dirty="0">
                <a:solidFill>
                  <a:srgbClr val="1C19DE"/>
                </a:solidFill>
              </a:rPr>
              <a:t>Why MAD-X?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CC0660-576B-7146-AE17-52B46DD02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3491" y="1330116"/>
                <a:ext cx="6316909" cy="479955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GB" sz="1100" b="1" dirty="0">
                  <a:solidFill>
                    <a:schemeClr val="accent6"/>
                  </a:solidFill>
                </a:endParaRP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b="1" dirty="0"/>
                  <a:t>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Multipurpose</a:t>
                </a:r>
                <a:r>
                  <a:rPr lang="en-GB" sz="2200" dirty="0"/>
                  <a:t> from early to final stages of design studies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b="1" dirty="0"/>
                  <a:t>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Multiplatform</a:t>
                </a:r>
                <a:r>
                  <a:rPr lang="en-GB" sz="2200" dirty="0"/>
                  <a:t> (Linux, OSX, WINDOWS)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dirty="0"/>
                  <a:t> Source is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free</a:t>
                </a:r>
                <a:r>
                  <a:rPr lang="en-GB" sz="2200" dirty="0"/>
                  <a:t> and very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flexible</a:t>
                </a:r>
                <a:r>
                  <a:rPr lang="en-GB" sz="2200" dirty="0"/>
                  <a:t> and possible to extend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dirty="0"/>
                  <a:t> Developed for complicated applications, powerful and rather complete</a:t>
                </a:r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endParaRPr lang="en-GB" sz="2200" dirty="0"/>
              </a:p>
              <a:p>
                <a:pPr algn="just"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200" dirty="0"/>
                  <a:t> Mainly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designed for large projects </a:t>
                </a:r>
                <a:r>
                  <a:rPr lang="en-GB" sz="2200" dirty="0"/>
                  <a:t>(LEP, LHC, CLIC, ILC…) with </a:t>
                </a:r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200" dirty="0"/>
                  <a:t> elements</a:t>
                </a:r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CC0660-576B-7146-AE17-52B46DD02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491" y="1330116"/>
                <a:ext cx="6316909" cy="4799550"/>
              </a:xfrm>
              <a:blipFill>
                <a:blip r:embed="rId3"/>
                <a:stretch>
                  <a:fillRect l="-803" r="-1004" b="-2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194814-0588-3149-8C6D-559ABAC9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10</a:t>
            </a:fld>
            <a:endParaRPr lang="en-GB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1F22E62-5783-C4D7-48A9-D90DBB5E8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136505"/>
            <a:ext cx="4715001" cy="2096065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B8BE12-6DCA-3201-82CF-AC8CA22A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06365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9B529-8485-054B-9575-46CB4237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08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does it work?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E267B-51D0-BC47-B68D-CD2E5924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62" y="4847098"/>
            <a:ext cx="10976517" cy="140190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200" dirty="0"/>
              <a:t> </a:t>
            </a:r>
            <a:r>
              <a:rPr lang="en-AU" sz="2000" dirty="0"/>
              <a:t>MAD-X has its </a:t>
            </a:r>
            <a:r>
              <a:rPr lang="en-AU" sz="2000" b="1" dirty="0">
                <a:solidFill>
                  <a:srgbClr val="FF0000"/>
                </a:solidFill>
              </a:rPr>
              <a:t>own scripting language</a:t>
            </a:r>
            <a:r>
              <a:rPr lang="en-AU" sz="2000" dirty="0"/>
              <a:t>, which is used to interface with the software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GB" sz="2000" dirty="0"/>
              <a:t>Strong resemblance to “C” language (but NO need for declaration and NOT case sensitive)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Many features of programming language (loops, if, macros…)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06E4E0-528C-4142-B9D2-AE259E36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11</a:t>
            </a:fld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429C51-CDCA-F590-7B5D-6C05C6D0417C}"/>
              </a:ext>
            </a:extLst>
          </p:cNvPr>
          <p:cNvSpPr txBox="1"/>
          <p:nvPr/>
        </p:nvSpPr>
        <p:spPr>
          <a:xfrm>
            <a:off x="483962" y="1309949"/>
            <a:ext cx="4005600" cy="228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b="1" dirty="0"/>
              <a:t> </a:t>
            </a:r>
            <a:r>
              <a:rPr lang="en-AU" sz="2000" dirty="0"/>
              <a:t>MAD-X is an </a:t>
            </a:r>
            <a:r>
              <a:rPr lang="en-AU" sz="2000" b="1" dirty="0">
                <a:solidFill>
                  <a:srgbClr val="FF0000"/>
                </a:solidFill>
              </a:rPr>
              <a:t>interpreter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It accepts and executes </a:t>
            </a:r>
            <a:r>
              <a:rPr lang="en-GB" sz="2000" b="1" dirty="0">
                <a:solidFill>
                  <a:srgbClr val="FF0000"/>
                </a:solidFill>
              </a:rPr>
              <a:t>statements</a:t>
            </a:r>
            <a:endParaRPr lang="en-GB" sz="2000" dirty="0"/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Statements can be </a:t>
            </a:r>
            <a:r>
              <a:rPr lang="en-GB" sz="2000" b="1" dirty="0">
                <a:solidFill>
                  <a:srgbClr val="FF0000"/>
                </a:solidFill>
              </a:rPr>
              <a:t>actions</a:t>
            </a:r>
            <a:r>
              <a:rPr lang="en-GB" sz="2000" b="1" dirty="0"/>
              <a:t> </a:t>
            </a:r>
            <a:r>
              <a:rPr lang="en-GB" sz="2000" dirty="0"/>
              <a:t>(optics…) </a:t>
            </a:r>
            <a:r>
              <a:rPr lang="en-GB" sz="2000" b="1" dirty="0">
                <a:solidFill>
                  <a:srgbClr val="FF0000"/>
                </a:solidFill>
              </a:rPr>
              <a:t>or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assignments </a:t>
            </a:r>
            <a:r>
              <a:rPr lang="en-GB" sz="2000" dirty="0"/>
              <a:t>(machine properties…)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7E05CA1-24A8-944D-EEE9-E378BABD5EF9}"/>
              </a:ext>
            </a:extLst>
          </p:cNvPr>
          <p:cNvSpPr txBox="1"/>
          <p:nvPr/>
        </p:nvSpPr>
        <p:spPr>
          <a:xfrm>
            <a:off x="483962" y="3738985"/>
            <a:ext cx="10996773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What is the source code?</a:t>
            </a:r>
            <a:r>
              <a:rPr lang="en-GB" sz="2000" b="1" dirty="0">
                <a:solidFill>
                  <a:srgbClr val="FF0000"/>
                </a:solidFill>
              </a:rPr>
              <a:t> Via text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It can be used in an </a:t>
            </a:r>
            <a:r>
              <a:rPr lang="en-GB" sz="2000" b="1" dirty="0">
                <a:solidFill>
                  <a:srgbClr val="FF0000"/>
                </a:solidFill>
              </a:rPr>
              <a:t>interactive way </a:t>
            </a:r>
            <a:r>
              <a:rPr lang="en-GB" sz="2000" dirty="0"/>
              <a:t>(input from command line) or in </a:t>
            </a:r>
            <a:r>
              <a:rPr lang="en-GB" sz="2000" b="1" dirty="0">
                <a:solidFill>
                  <a:srgbClr val="FF0000"/>
                </a:solidFill>
              </a:rPr>
              <a:t>batch</a:t>
            </a:r>
            <a:r>
              <a:rPr lang="en-GB" sz="2000" dirty="0"/>
              <a:t> (input from a file)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0FACEEC4-8216-0CD1-9C80-F2CD198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22" name="Imagen 21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632B1ADC-B0AC-5CC5-D769-B3437002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97" y="1012560"/>
            <a:ext cx="5498805" cy="21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7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036F3A1-3131-E44D-A764-C4C0D7D50EA7}"/>
              </a:ext>
            </a:extLst>
          </p:cNvPr>
          <p:cNvSpPr txBox="1"/>
          <p:nvPr/>
        </p:nvSpPr>
        <p:spPr>
          <a:xfrm>
            <a:off x="6096000" y="6167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A72D16-DC6B-5640-9CEA-45D2289FDA6F}"/>
              </a:ext>
            </a:extLst>
          </p:cNvPr>
          <p:cNvSpPr txBox="1"/>
          <p:nvPr/>
        </p:nvSpPr>
        <p:spPr>
          <a:xfrm>
            <a:off x="537625" y="1243370"/>
            <a:ext cx="10816175" cy="46474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1C19DE"/>
                </a:solidFill>
              </a:rPr>
              <a:t>Description of the machine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Accelerator elements, physical attributes and location…. 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GB" sz="2000" dirty="0"/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What is the machine in question?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GB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GB" sz="800" b="1" dirty="0">
              <a:solidFill>
                <a:schemeClr val="accent6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1C19DE"/>
                </a:solidFill>
              </a:rPr>
              <a:t>Description of the beam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Type of particle, energy…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GB" sz="2000" dirty="0"/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What will be running in the machine?</a:t>
            </a:r>
          </a:p>
          <a:p>
            <a:pPr lvl="1"/>
            <a:endParaRPr lang="en-GB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GB" sz="800" b="1" dirty="0">
              <a:solidFill>
                <a:schemeClr val="accent6"/>
              </a:solidFill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GB" sz="2000" b="1" dirty="0">
                <a:solidFill>
                  <a:srgbClr val="1C19DE"/>
                </a:solidFill>
              </a:rPr>
              <a:t>Actions </a:t>
            </a: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GB" sz="2000" dirty="0"/>
              <a:t>Optics calculation, matching, tracking…. </a:t>
            </a:r>
          </a:p>
          <a:p>
            <a:pPr marL="800100" lvl="1" indent="-342900" algn="just">
              <a:buFont typeface="Wingdings" pitchFamily="2" charset="2"/>
              <a:buChar char="ü"/>
            </a:pPr>
            <a:endParaRPr lang="en-GB" sz="2000" dirty="0"/>
          </a:p>
          <a:p>
            <a:pPr lvl="1"/>
            <a:r>
              <a:rPr lang="en-GB" sz="2000" b="1" dirty="0">
                <a:solidFill>
                  <a:srgbClr val="FF0000"/>
                </a:solidFill>
              </a:rPr>
              <a:t>What do you want to study about the machine?</a:t>
            </a:r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1996A10-F5F7-D244-ABB0-0171ABFA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12</a:t>
            </a:fld>
            <a:endParaRPr lang="en-GB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B157B26-12D7-D33B-6A04-6385668FB0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</a:t>
            </a:r>
            <a:r>
              <a:rPr lang="en-GB" b="1" dirty="0">
                <a:solidFill>
                  <a:srgbClr val="1C19DE"/>
                </a:solidFill>
              </a:rPr>
              <a:t>Source code: the basic components</a:t>
            </a:r>
          </a:p>
        </p:txBody>
      </p:sp>
      <p:pic>
        <p:nvPicPr>
          <p:cNvPr id="9" name="Imagen 8" descr="Imagen que contiene objeto, luz, estrella&#10;&#10;Descripción generada automáticamente">
            <a:extLst>
              <a:ext uri="{FF2B5EF4-FFF2-40B4-BE49-F238E27FC236}">
                <a16:creationId xmlns:a16="http://schemas.microsoft.com/office/drawing/2014/main" id="{D0E3E38D-22FA-9360-AABC-DEDD79BC7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30"/>
          <a:stretch/>
        </p:blipFill>
        <p:spPr>
          <a:xfrm>
            <a:off x="6601469" y="2855500"/>
            <a:ext cx="2437297" cy="951693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C6917849-BE9F-7263-65AC-612FD16FB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0" t="4869" r="6623" b="9195"/>
          <a:stretch/>
        </p:blipFill>
        <p:spPr>
          <a:xfrm>
            <a:off x="8266954" y="4187406"/>
            <a:ext cx="2743200" cy="2176068"/>
          </a:xfrm>
          <a:prstGeom prst="rect">
            <a:avLst/>
          </a:prstGeom>
        </p:spPr>
      </p:pic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ADBFA7-BFC8-4E3B-DDF3-5F0F77B4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13" name="Imagen 12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3413BD49-2A64-AC37-169D-DC02FC3D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689" y="1176909"/>
            <a:ext cx="3981736" cy="13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MAD-X language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24" y="1325563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Language features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Conventions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Optic variables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D0891B-C613-E74C-9A3E-5302C67A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8AD304-A645-A68E-4460-D6E3D523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85385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B7DA7-1D7F-EC4D-B8DE-27A3062B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Language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F47DC3-D6C6-524A-AC3E-6F185CED5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090" y="1084750"/>
                <a:ext cx="10684737" cy="5392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/>
                  <a:t> </a:t>
                </a:r>
                <a:r>
                  <a:rPr lang="en-GB" sz="2000" dirty="0"/>
                  <a:t>All the sentence end with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semicolon “;” </a:t>
                </a:r>
                <a:endParaRPr lang="en-GB" sz="2000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/>
                  <a:t>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Arithmetic expressions</a:t>
                </a:r>
                <a:r>
                  <a:rPr lang="en-GB" sz="2000" dirty="0"/>
                  <a:t>, including basic functions (exp, log, sin…), built-in random number generators and predefined constants (c, e,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s-E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…)</m:t>
                    </m:r>
                  </m:oMath>
                </a14:m>
                <a:endParaRPr lang="en-GB" sz="2000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>
                    <a:solidFill>
                      <a:srgbClr val="FF0000"/>
                    </a:solidFill>
                  </a:rPr>
                  <a:t> Assignments</a:t>
                </a:r>
                <a:r>
                  <a:rPr lang="en-GB" sz="2000" dirty="0"/>
                  <a:t>:</a:t>
                </a:r>
              </a:p>
              <a:p>
                <a:pPr lvl="1" algn="just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Regular (=). </a:t>
                </a:r>
                <a:r>
                  <a:rPr lang="en-GB" sz="2000" b="1" dirty="0"/>
                  <a:t>a=b</a:t>
                </a:r>
                <a:r>
                  <a:rPr lang="en-GB" sz="2000" dirty="0"/>
                  <a:t>, if </a:t>
                </a:r>
                <a:r>
                  <a:rPr lang="en-GB" sz="2000" b="1" dirty="0"/>
                  <a:t>b</a:t>
                </a:r>
                <a:r>
                  <a:rPr lang="en-GB" sz="2000" dirty="0"/>
                  <a:t> changes </a:t>
                </a:r>
                <a:r>
                  <a:rPr lang="en-GB" sz="2000" b="1" dirty="0"/>
                  <a:t>a</a:t>
                </a:r>
                <a:r>
                  <a:rPr lang="en-GB" sz="2000" dirty="0"/>
                  <a:t> does not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Deferred (:=). </a:t>
                </a:r>
                <a:r>
                  <a:rPr lang="en-GB" sz="2000" b="1" dirty="0"/>
                  <a:t>a:=b</a:t>
                </a:r>
                <a:r>
                  <a:rPr lang="en-GB" sz="2000" dirty="0"/>
                  <a:t>, if </a:t>
                </a:r>
                <a:r>
                  <a:rPr lang="en-GB" sz="2000" b="1" dirty="0"/>
                  <a:t>b</a:t>
                </a:r>
                <a:r>
                  <a:rPr lang="en-GB" sz="2000" dirty="0"/>
                  <a:t> changes </a:t>
                </a:r>
                <a:r>
                  <a:rPr lang="en-GB" sz="2000" b="1" dirty="0"/>
                  <a:t>a</a:t>
                </a:r>
                <a:r>
                  <a:rPr lang="en-GB" sz="2000" dirty="0"/>
                  <a:t> is updated too</a:t>
                </a: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q"/>
                </a:pPr>
                <a:r>
                  <a:rPr lang="en-GB" sz="2000" dirty="0"/>
                  <a:t> Variables can be used in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expressions</a:t>
                </a:r>
                <a:r>
                  <a:rPr lang="en-GB" sz="2000" dirty="0"/>
                  <a:t>: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GB" sz="2000" i="1" dirty="0"/>
                  <a:t>	NBEND = 40;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GB" sz="2000" i="1" dirty="0"/>
                  <a:t>	ANGLE=2*PI/NBEND;</a:t>
                </a:r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q"/>
                </a:pPr>
                <a:r>
                  <a:rPr lang="en-GB" sz="2000" b="1" dirty="0"/>
                  <a:t> </a:t>
                </a:r>
                <a:r>
                  <a:rPr lang="en-GB" sz="2000" b="1" dirty="0">
                    <a:solidFill>
                      <a:srgbClr val="FF0000"/>
                    </a:solidFill>
                  </a:rPr>
                  <a:t>Comments: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Start with two slashes (//) or an exclamation mark (!) for single lines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§"/>
                </a:pPr>
                <a:r>
                  <a:rPr lang="en-GB" sz="2000" dirty="0"/>
                  <a:t>Are enclosed by (/*) and (*/) for multiple lines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F47DC3-D6C6-524A-AC3E-6F185CED5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090" y="1084750"/>
                <a:ext cx="10684737" cy="5392250"/>
              </a:xfrm>
              <a:blipFill>
                <a:blip r:embed="rId2"/>
                <a:stretch>
                  <a:fillRect l="-474" t="-2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EC47C5-DB5E-644B-9DBC-39AA2232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14</a:t>
            </a:fld>
            <a:endParaRPr lang="en-GB"/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271C7149-D62E-F5B6-8909-FCCA552CB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3" t="4273" r="25711" b="50558"/>
          <a:stretch/>
        </p:blipFill>
        <p:spPr>
          <a:xfrm>
            <a:off x="8500734" y="1982912"/>
            <a:ext cx="3602903" cy="39010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1F2820-C939-B94E-968B-83A3458B7C26}"/>
              </a:ext>
            </a:extLst>
          </p:cNvPr>
          <p:cNvSpPr txBox="1"/>
          <p:nvPr/>
        </p:nvSpPr>
        <p:spPr>
          <a:xfrm>
            <a:off x="9072045" y="2724169"/>
            <a:ext cx="234643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Deferred expressions </a:t>
            </a:r>
            <a:r>
              <a:rPr lang="en-GB" dirty="0"/>
              <a:t>Important for the variables you may need to change along the code (e.g. matching parameters…)!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305087F-C4A6-785C-64DD-5412FA09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423476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3D361-2B5D-EA40-AC06-5C70DBAC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2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Conventions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F0709C-1DCD-4B46-94C9-5F86C5C2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98" y="1326288"/>
            <a:ext cx="10515600" cy="1397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Units</a:t>
            </a:r>
            <a:r>
              <a:rPr lang="en-GB" sz="2000" dirty="0">
                <a:solidFill>
                  <a:srgbClr val="FF0000"/>
                </a:solidFill>
              </a:rPr>
              <a:t>: </a:t>
            </a:r>
            <a:r>
              <a:rPr lang="en-GB" sz="2000" dirty="0"/>
              <a:t>all parameters are in terms of </a:t>
            </a:r>
            <a:r>
              <a:rPr lang="en-GB" sz="2000" b="1" dirty="0">
                <a:solidFill>
                  <a:srgbClr val="FF0000"/>
                </a:solidFill>
              </a:rPr>
              <a:t>SI</a:t>
            </a:r>
            <a:r>
              <a:rPr lang="en-GB" sz="2000" dirty="0"/>
              <a:t> units, except the </a:t>
            </a:r>
            <a:r>
              <a:rPr lang="en-GB" sz="2000" b="1" dirty="0">
                <a:solidFill>
                  <a:srgbClr val="FF0000"/>
                </a:solidFill>
              </a:rPr>
              <a:t>energy, momentum and mass</a:t>
            </a:r>
            <a:r>
              <a:rPr lang="en-GB" sz="2000" dirty="0"/>
              <a:t> expressed in </a:t>
            </a:r>
            <a:r>
              <a:rPr lang="en-GB" sz="2000" b="1" dirty="0">
                <a:solidFill>
                  <a:srgbClr val="FF0000"/>
                </a:solidFill>
              </a:rPr>
              <a:t>GeV, GeV/c and GeV/c</a:t>
            </a:r>
            <a:r>
              <a:rPr lang="en-GB" sz="2000" b="1" baseline="30000" dirty="0">
                <a:solidFill>
                  <a:srgbClr val="FF0000"/>
                </a:solidFill>
              </a:rPr>
              <a:t>2</a:t>
            </a:r>
            <a:endParaRPr lang="en-GB" sz="2000" dirty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dirty="0"/>
              <a:t> The </a:t>
            </a:r>
            <a:r>
              <a:rPr lang="en-GB" sz="2000" b="1" dirty="0">
                <a:solidFill>
                  <a:srgbClr val="FF0000"/>
                </a:solidFill>
              </a:rPr>
              <a:t>horizontal</a:t>
            </a:r>
            <a:r>
              <a:rPr lang="en-GB" sz="2000" dirty="0"/>
              <a:t> plane is assumed to be the </a:t>
            </a:r>
            <a:r>
              <a:rPr lang="en-GB" sz="2000" b="1" dirty="0">
                <a:solidFill>
                  <a:srgbClr val="FF0000"/>
                </a:solidFill>
              </a:rPr>
              <a:t>bending plane</a:t>
            </a: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27F9C-4B67-004D-8E39-367545E5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15</a:t>
            </a:fld>
            <a:endParaRPr lang="en-GB"/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C2C525A0-920A-8D44-9F73-2BE5A51C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27" y="3200400"/>
            <a:ext cx="4024853" cy="256244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DAF97C4-9864-4F4D-9F92-57C9C26E83CB}"/>
              </a:ext>
            </a:extLst>
          </p:cNvPr>
          <p:cNvSpPr txBox="1"/>
          <p:nvPr/>
        </p:nvSpPr>
        <p:spPr>
          <a:xfrm>
            <a:off x="578598" y="2628047"/>
            <a:ext cx="692000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3838" indent="-223838"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Elements are placed along the reference orbit moving along s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endParaRPr lang="en-GB" sz="2000" b="1" dirty="0"/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x = y = 0 in a curvilinear system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The </a:t>
            </a:r>
            <a:r>
              <a:rPr lang="en-GB" sz="2000" b="1" dirty="0">
                <a:solidFill>
                  <a:srgbClr val="FF0000"/>
                </a:solidFill>
              </a:rPr>
              <a:t>reference orbit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is the path of a charge particle having the central momentum of the accelerator though idealised and perfectly aligned magnets </a:t>
            </a:r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marL="8001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AU" sz="2000" dirty="0">
                <a:effectLst/>
              </a:rPr>
              <a:t>The </a:t>
            </a:r>
            <a:r>
              <a:rPr lang="en-AU" sz="2000" b="1" dirty="0">
                <a:solidFill>
                  <a:srgbClr val="FF0000"/>
                </a:solidFill>
                <a:effectLst/>
              </a:rPr>
              <a:t>closed orbit </a:t>
            </a:r>
            <a:r>
              <a:rPr lang="en-AU" sz="2000" dirty="0">
                <a:effectLst/>
              </a:rPr>
              <a:t>is described with respect to the reference orbit, using the local reference system (x, y, s) and includes all nonlinear effects</a:t>
            </a:r>
          </a:p>
          <a:p>
            <a:pPr marL="800100" lvl="1" indent="-342900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marL="800100" lvl="1" indent="-342900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3B7C8C-0C2D-6DFD-F5CA-2FEB632C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90051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Main particle’s coordinates and optics functions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4EE1E-8EA6-4B40-B8C2-45ECB548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16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7FF1D8-0A14-F39A-AA02-1918C927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36FC35E-B4EC-A1B2-BF5C-9FF45131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64" y="1804235"/>
            <a:ext cx="9641071" cy="32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1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MAD-X commands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24" y="140253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Generic pattern for MAD-X commands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Definition of lattice elements</a:t>
            </a:r>
          </a:p>
          <a:p>
            <a:pPr lvl="1">
              <a:buFont typeface="Wingdings" pitchFamily="2" charset="2"/>
              <a:buChar char="§"/>
            </a:pPr>
            <a:r>
              <a:rPr lang="en-GB" sz="2000" i="1" dirty="0"/>
              <a:t>The strength of the magnets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The lattice sequence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Basic MAD-X commands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endParaRPr lang="en-GB" sz="24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87F452-EDEF-0146-9EFE-A0B4AEA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17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FEB483-5164-32D7-7A15-A03DFF06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739230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889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Generic pattern for MAD-X commands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4F0216-1F4C-364C-8E2E-9C866A1B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18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AF8166-4DAD-30BC-E064-A6929B1C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73E4616-2B33-2BAC-FB58-AC41827077CF}"/>
              </a:ext>
            </a:extLst>
          </p:cNvPr>
          <p:cNvGrpSpPr/>
          <p:nvPr/>
        </p:nvGrpSpPr>
        <p:grpSpPr>
          <a:xfrm>
            <a:off x="1194099" y="1305674"/>
            <a:ext cx="9499001" cy="4840938"/>
            <a:chOff x="603567" y="1753999"/>
            <a:chExt cx="7297787" cy="4840938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F1A5CA87-E01F-780A-3FEE-241C226E4C5B}"/>
                </a:ext>
              </a:extLst>
            </p:cNvPr>
            <p:cNvGrpSpPr/>
            <p:nvPr/>
          </p:nvGrpSpPr>
          <p:grpSpPr>
            <a:xfrm>
              <a:off x="603567" y="1753999"/>
              <a:ext cx="7297787" cy="4840938"/>
              <a:chOff x="764650" y="1064683"/>
              <a:chExt cx="7297787" cy="4840938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7B5EEBDB-32E4-6C60-038C-24B3DFDD3F4F}"/>
                  </a:ext>
                </a:extLst>
              </p:cNvPr>
              <p:cNvSpPr/>
              <p:nvPr/>
            </p:nvSpPr>
            <p:spPr>
              <a:xfrm>
                <a:off x="764650" y="1064683"/>
                <a:ext cx="7297787" cy="103102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2186"/>
                </a:schemeClr>
              </a:solidFill>
              <a:ln w="38100">
                <a:solidFill>
                  <a:srgbClr val="1C19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None/>
                </a:pPr>
                <a:endParaRPr lang="en-GB" sz="2000" b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GB" sz="2000" i="1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GB" sz="4000" b="1" i="1" dirty="0">
                    <a:solidFill>
                      <a:schemeClr val="accent6"/>
                    </a:solidFill>
                  </a:rPr>
                  <a:t>label: </a:t>
                </a:r>
                <a:r>
                  <a:rPr lang="en-GB" sz="4000" b="1" i="1" dirty="0">
                    <a:solidFill>
                      <a:srgbClr val="C00000"/>
                    </a:solidFill>
                  </a:rPr>
                  <a:t>keyword, </a:t>
                </a:r>
                <a:r>
                  <a:rPr lang="en-GB" sz="4000" b="1" i="1" dirty="0">
                    <a:solidFill>
                      <a:schemeClr val="accent5"/>
                    </a:solidFill>
                  </a:rPr>
                  <a:t>{attributes};</a:t>
                </a:r>
                <a:endParaRPr lang="en-GB" sz="4000" b="1" i="1" dirty="0"/>
              </a:p>
              <a:p>
                <a:pPr marL="0" indent="0" algn="ctr">
                  <a:buNone/>
                </a:pPr>
                <a:endParaRPr lang="en-GB" sz="2000" i="1" dirty="0"/>
              </a:p>
              <a:p>
                <a:pPr marL="0" indent="0" algn="ctr">
                  <a:buNone/>
                </a:pPr>
                <a:endParaRPr lang="en-GB" sz="2000" i="1" dirty="0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57F4899-A10D-0E98-0516-0458669CB248}"/>
                  </a:ext>
                </a:extLst>
              </p:cNvPr>
              <p:cNvSpPr txBox="1"/>
              <p:nvPr/>
            </p:nvSpPr>
            <p:spPr>
              <a:xfrm>
                <a:off x="764651" y="3351076"/>
                <a:ext cx="2674204" cy="255454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chemeClr val="accent6"/>
                    </a:solidFill>
                  </a:rPr>
                  <a:t>Name given by the USER to the stored command.</a:t>
                </a:r>
              </a:p>
              <a:p>
                <a:pPr algn="ctr"/>
                <a:r>
                  <a:rPr lang="en-AU" sz="2000" dirty="0">
                    <a:solidFill>
                      <a:schemeClr val="accent6"/>
                    </a:solidFill>
                  </a:rPr>
                  <a:t>If a label is given, MAD-X keeps this command in memory and can be used as </a:t>
                </a:r>
              </a:p>
              <a:p>
                <a:pPr algn="ctr"/>
                <a:r>
                  <a:rPr lang="en-AU" sz="2000" dirty="0">
                    <a:solidFill>
                      <a:schemeClr val="accent6"/>
                    </a:solidFill>
                  </a:rPr>
                  <a:t>‘</a:t>
                </a:r>
                <a:r>
                  <a:rPr lang="en-AU" sz="2000" b="1" dirty="0">
                    <a:solidFill>
                      <a:schemeClr val="accent6"/>
                    </a:solidFill>
                  </a:rPr>
                  <a:t>EXEC label</a:t>
                </a:r>
                <a:r>
                  <a:rPr lang="en-AU" sz="2000" dirty="0">
                    <a:solidFill>
                      <a:schemeClr val="accent6"/>
                    </a:solidFill>
                  </a:rPr>
                  <a:t>;’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5A032D5-E3D5-86B6-503C-41D41E53F523}"/>
                  </a:ext>
                </a:extLst>
              </p:cNvPr>
              <p:cNvSpPr txBox="1"/>
              <p:nvPr/>
            </p:nvSpPr>
            <p:spPr>
              <a:xfrm>
                <a:off x="3604974" y="3351075"/>
                <a:ext cx="1984475" cy="2554545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rgbClr val="C00000"/>
                    </a:solidFill>
                  </a:rPr>
                  <a:t>Action desired.</a:t>
                </a:r>
              </a:p>
              <a:p>
                <a:pPr algn="ctr"/>
                <a:r>
                  <a:rPr lang="en-AU" sz="2000" dirty="0">
                    <a:solidFill>
                      <a:srgbClr val="C00000"/>
                    </a:solidFill>
                  </a:rPr>
                  <a:t>Protected by MAD-X, cannot be used as label</a:t>
                </a: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  <a:p>
                <a:pPr algn="ctr"/>
                <a:endParaRPr lang="en-AU" sz="2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C759703-E876-8138-176C-6E38494D26DF}"/>
                  </a:ext>
                </a:extLst>
              </p:cNvPr>
              <p:cNvSpPr txBox="1"/>
              <p:nvPr/>
            </p:nvSpPr>
            <p:spPr>
              <a:xfrm>
                <a:off x="5755567" y="3351075"/>
                <a:ext cx="2306869" cy="2554545"/>
              </a:xfrm>
              <a:prstGeom prst="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chemeClr val="accent5"/>
                    </a:solidFill>
                  </a:rPr>
                  <a:t>Defined data to the command.</a:t>
                </a:r>
              </a:p>
              <a:p>
                <a:pPr algn="ctr"/>
                <a:r>
                  <a:rPr lang="en-AU" sz="2000" dirty="0">
                    <a:solidFill>
                      <a:schemeClr val="accent5"/>
                    </a:solidFill>
                  </a:rPr>
                  <a:t>String, logical, integer, expression or range selection. The items enclosed in {} can be omitted</a:t>
                </a:r>
              </a:p>
              <a:p>
                <a:pPr algn="ctr"/>
                <a:endParaRPr lang="en-AU" sz="20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9" name="Flecha abajo 8">
              <a:extLst>
                <a:ext uri="{FF2B5EF4-FFF2-40B4-BE49-F238E27FC236}">
                  <a16:creationId xmlns:a16="http://schemas.microsoft.com/office/drawing/2014/main" id="{543EB0B6-C579-9807-5230-CB668F950C73}"/>
                </a:ext>
              </a:extLst>
            </p:cNvPr>
            <p:cNvSpPr/>
            <p:nvPr/>
          </p:nvSpPr>
          <p:spPr>
            <a:xfrm>
              <a:off x="1820021" y="3035982"/>
              <a:ext cx="241297" cy="815926"/>
            </a:xfrm>
            <a:prstGeom prst="down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Flecha abajo 9">
              <a:extLst>
                <a:ext uri="{FF2B5EF4-FFF2-40B4-BE49-F238E27FC236}">
                  <a16:creationId xmlns:a16="http://schemas.microsoft.com/office/drawing/2014/main" id="{27E2DB89-874B-FB18-DDCD-798CD3C57910}"/>
                </a:ext>
              </a:extLst>
            </p:cNvPr>
            <p:cNvSpPr/>
            <p:nvPr/>
          </p:nvSpPr>
          <p:spPr>
            <a:xfrm>
              <a:off x="4252460" y="3035982"/>
              <a:ext cx="241297" cy="815926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Flecha abajo 11">
              <a:extLst>
                <a:ext uri="{FF2B5EF4-FFF2-40B4-BE49-F238E27FC236}">
                  <a16:creationId xmlns:a16="http://schemas.microsoft.com/office/drawing/2014/main" id="{4FC966E7-6064-155D-45C9-C57985030840}"/>
                </a:ext>
              </a:extLst>
            </p:cNvPr>
            <p:cNvSpPr/>
            <p:nvPr/>
          </p:nvSpPr>
          <p:spPr>
            <a:xfrm>
              <a:off x="6294330" y="3015086"/>
              <a:ext cx="241297" cy="815926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8921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03BCDE9-34A6-4229-5458-5AA7360D39F7}"/>
              </a:ext>
            </a:extLst>
          </p:cNvPr>
          <p:cNvSpPr/>
          <p:nvPr/>
        </p:nvSpPr>
        <p:spPr>
          <a:xfrm>
            <a:off x="2438362" y="1918613"/>
            <a:ext cx="4356333" cy="1325563"/>
          </a:xfrm>
          <a:prstGeom prst="rect">
            <a:avLst/>
          </a:prstGeom>
          <a:solidFill>
            <a:schemeClr val="accent4">
              <a:lumMod val="20000"/>
              <a:lumOff val="80000"/>
              <a:alpha val="22186"/>
            </a:schemeClr>
          </a:solidFill>
          <a:ln w="38100">
            <a:solidFill>
              <a:srgbClr val="1C19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68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Definition of lattice elements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20" y="1259781"/>
            <a:ext cx="8963194" cy="57990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dirty="0"/>
              <a:t> Each machine element or group of elements must be defined by a command.</a:t>
            </a:r>
            <a:endParaRPr lang="en-GB" sz="20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sz="20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554A10-05C6-704F-95E4-2E27F8DC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19</a:t>
            </a:fld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E571D2-201F-DA46-6134-E0B825E39E41}"/>
              </a:ext>
            </a:extLst>
          </p:cNvPr>
          <p:cNvSpPr txBox="1"/>
          <p:nvPr/>
        </p:nvSpPr>
        <p:spPr>
          <a:xfrm>
            <a:off x="2596619" y="2080675"/>
            <a:ext cx="40834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Generic pattern to define an element</a:t>
            </a:r>
          </a:p>
          <a:p>
            <a:endParaRPr lang="en-GB" sz="2000" dirty="0"/>
          </a:p>
          <a:p>
            <a:pPr marL="0" indent="0" algn="ctr">
              <a:buNone/>
            </a:pP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label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keyword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properties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E5B4D9-8F9C-E7A9-6523-97E962145ABC}"/>
              </a:ext>
            </a:extLst>
          </p:cNvPr>
          <p:cNvSpPr txBox="1"/>
          <p:nvPr/>
        </p:nvSpPr>
        <p:spPr>
          <a:xfrm>
            <a:off x="535535" y="4707062"/>
            <a:ext cx="6911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2000" dirty="0"/>
              <a:t>Examples: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Dipole magnet:  	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MBL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SBEND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L=10.0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Quadrupole magnet:  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QUADRUPOLE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L=3.3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 err="1"/>
              <a:t>Sextupole</a:t>
            </a:r>
            <a:r>
              <a:rPr lang="en-GB" sz="2000" dirty="0"/>
              <a:t> magnet:  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MSF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SEXTUPOLE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L=1.0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i="1" dirty="0"/>
              <a:t>Marker: 		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MARKER1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MARKER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pic>
        <p:nvPicPr>
          <p:cNvPr id="28" name="Imagen 27" descr="Una maleta de viaje&#10;&#10;Descripción generada automáticamente con confianza baja">
            <a:extLst>
              <a:ext uri="{FF2B5EF4-FFF2-40B4-BE49-F238E27FC236}">
                <a16:creationId xmlns:a16="http://schemas.microsoft.com/office/drawing/2014/main" id="{B7620FCA-8981-D9D5-12DF-F1F91BB2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580" y="1992709"/>
            <a:ext cx="2043639" cy="1853131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FE52E4F-B756-0BBA-059C-B38A99EB396A}"/>
              </a:ext>
            </a:extLst>
          </p:cNvPr>
          <p:cNvSpPr txBox="1"/>
          <p:nvPr/>
        </p:nvSpPr>
        <p:spPr>
          <a:xfrm>
            <a:off x="544619" y="3613825"/>
            <a:ext cx="69117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MAD-X </a:t>
            </a:r>
            <a:r>
              <a:rPr lang="en-GB" sz="2000" b="1" dirty="0">
                <a:solidFill>
                  <a:srgbClr val="C00000"/>
                </a:solidFill>
              </a:rPr>
              <a:t>keywords</a:t>
            </a:r>
            <a:r>
              <a:rPr lang="en-GB" sz="2000" dirty="0"/>
              <a:t> are used to define the type of element: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magnets, markers, RF cavities, collimators…</a:t>
            </a:r>
          </a:p>
        </p:txBody>
      </p:sp>
      <p:pic>
        <p:nvPicPr>
          <p:cNvPr id="32" name="Imagen 31" descr="Imagen que contiene interior, pequeño, tabla, juguete&#10;&#10;Descripción generada automáticamente">
            <a:extLst>
              <a:ext uri="{FF2B5EF4-FFF2-40B4-BE49-F238E27FC236}">
                <a16:creationId xmlns:a16="http://schemas.microsoft.com/office/drawing/2014/main" id="{6158F548-8403-D4E3-95A4-004477668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907" y="4161817"/>
            <a:ext cx="1522187" cy="1926633"/>
          </a:xfrm>
          <a:prstGeom prst="rect">
            <a:avLst/>
          </a:prstGeom>
        </p:spPr>
      </p:pic>
      <p:pic>
        <p:nvPicPr>
          <p:cNvPr id="34" name="Imagen 33" descr="Imagen que contiene interior, cerradura, estructuras metálicas, metal&#10;&#10;Descripción generada automáticamente">
            <a:extLst>
              <a:ext uri="{FF2B5EF4-FFF2-40B4-BE49-F238E27FC236}">
                <a16:creationId xmlns:a16="http://schemas.microsoft.com/office/drawing/2014/main" id="{28742989-D09D-778F-0CAE-4E670030F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70" y="4972076"/>
            <a:ext cx="1994465" cy="1283395"/>
          </a:xfrm>
          <a:prstGeom prst="rect">
            <a:avLst/>
          </a:prstGeom>
        </p:spPr>
      </p:pic>
      <p:pic>
        <p:nvPicPr>
          <p:cNvPr id="35" name="Picture 2" descr="Dipole magnet - Wikipedia">
            <a:extLst>
              <a:ext uri="{FF2B5EF4-FFF2-40B4-BE49-F238E27FC236}">
                <a16:creationId xmlns:a16="http://schemas.microsoft.com/office/drawing/2014/main" id="{85B74B8D-77CF-8B08-EC82-3B74C1C2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33" y="618831"/>
            <a:ext cx="1621300" cy="215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 descr="Imagen que contiene interior, gabinete, cocina, tabla&#10;&#10;Descripción generada automáticamente">
            <a:extLst>
              <a:ext uri="{FF2B5EF4-FFF2-40B4-BE49-F238E27FC236}">
                <a16:creationId xmlns:a16="http://schemas.microsoft.com/office/drawing/2014/main" id="{D33536F3-8F00-3B0A-CE00-ED7F19C54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621" y="3364822"/>
            <a:ext cx="1883523" cy="1412642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8609B8-4C67-474B-5883-7AA1A635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04117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18DA9-AF99-0F48-9D7B-C16D4BD8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932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DISCLAIMER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3E8B9-D990-D646-914F-90CAA5B7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46" y="3605898"/>
            <a:ext cx="10643463" cy="29706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This material is intended to be a very brief introduction to MAD-X: a large part of the code capabilities are not discussed in detail or are not discussed at all!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000" dirty="0"/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If you want to deepen into the subject, you can find a lot of material in: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ü"/>
            </a:pPr>
            <a:r>
              <a:rPr lang="en-GB" sz="1600" dirty="0"/>
              <a:t>The official MAD-X web site: </a:t>
            </a:r>
            <a:r>
              <a:rPr lang="en-GB" sz="1600" dirty="0">
                <a:hlinkClick r:id="rId3"/>
              </a:rPr>
              <a:t>http://mad.web.cern.ch/mad/</a:t>
            </a:r>
            <a:endParaRPr lang="en-GB" sz="1600" dirty="0"/>
          </a:p>
          <a:p>
            <a:pPr lvl="1">
              <a:lnSpc>
                <a:spcPct val="110000"/>
              </a:lnSpc>
              <a:buFont typeface="Wingdings" pitchFamily="2" charset="2"/>
              <a:buChar char="ü"/>
            </a:pPr>
            <a:r>
              <a:rPr lang="en-GB" sz="1600" dirty="0"/>
              <a:t>An Introduction to Beam Physics: </a:t>
            </a:r>
            <a:r>
              <a:rPr lang="en-GB" sz="1600" dirty="0">
                <a:hlinkClick r:id="rId4"/>
              </a:rPr>
              <a:t>https://library.oapen.org/bitstream/handle/20.500.12657/50888/9781420011821.pdf?sequence=10</a:t>
            </a:r>
            <a:r>
              <a:rPr lang="en-GB" sz="1600" dirty="0"/>
              <a:t> </a:t>
            </a:r>
            <a:endParaRPr lang="en-GB" sz="2000" dirty="0"/>
          </a:p>
          <a:p>
            <a:pPr algn="just">
              <a:lnSpc>
                <a:spcPct val="110000"/>
              </a:lnSpc>
              <a:buFont typeface="Wingdings" pitchFamily="2" charset="2"/>
              <a:buChar char="q"/>
            </a:pPr>
            <a:endParaRPr lang="en-GB" sz="2000" dirty="0"/>
          </a:p>
          <a:p>
            <a:pPr marL="0" indent="0" algn="just">
              <a:lnSpc>
                <a:spcPct val="110000"/>
              </a:lnSpc>
              <a:buNone/>
            </a:pPr>
            <a:endParaRPr lang="en-GB" sz="2200" dirty="0"/>
          </a:p>
          <a:p>
            <a:pPr marL="457200" lvl="1" indent="0" algn="just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12AB7E-461B-3840-B2B6-E45A3805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</a:t>
            </a:fld>
            <a:endParaRPr lang="en-GB"/>
          </a:p>
        </p:txBody>
      </p:sp>
      <p:pic>
        <p:nvPicPr>
          <p:cNvPr id="6" name="Imagen 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ACEB0B06-42EA-0944-BF72-A56C84940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426" y="4826913"/>
            <a:ext cx="1516585" cy="152943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EC4BB7E-DEFE-C544-B8B4-2D7E2EFCF59C}"/>
              </a:ext>
            </a:extLst>
          </p:cNvPr>
          <p:cNvSpPr txBox="1"/>
          <p:nvPr/>
        </p:nvSpPr>
        <p:spPr>
          <a:xfrm>
            <a:off x="565645" y="1043070"/>
            <a:ext cx="10939589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endParaRPr lang="en-AU" sz="2000" dirty="0">
              <a:effectLst/>
            </a:endParaRPr>
          </a:p>
          <a:p>
            <a:pPr algn="ctr"/>
            <a:r>
              <a:rPr lang="en-AU" sz="2000" dirty="0">
                <a:effectLst/>
              </a:rPr>
              <a:t>The goal of this course and workshop is to </a:t>
            </a:r>
            <a:r>
              <a:rPr lang="en-AU" sz="2000" b="1" dirty="0">
                <a:effectLst/>
              </a:rPr>
              <a:t>work on </a:t>
            </a:r>
            <a:r>
              <a:rPr lang="en-AU" sz="2000" dirty="0">
                <a:effectLst/>
              </a:rPr>
              <a:t>the understanding of </a:t>
            </a:r>
            <a:r>
              <a:rPr lang="en-AU" sz="2000" b="1" dirty="0">
                <a:effectLst/>
              </a:rPr>
              <a:t>transverse beam dynamics concepts by taking a hands-on approach </a:t>
            </a:r>
            <a:r>
              <a:rPr lang="en-AU" sz="2000" dirty="0">
                <a:effectLst/>
              </a:rPr>
              <a:t>(using the software MAD-X), and </a:t>
            </a:r>
            <a:r>
              <a:rPr lang="en-AU" sz="2000" b="1" dirty="0">
                <a:effectLst/>
              </a:rPr>
              <a:t>gain design and operational experience</a:t>
            </a:r>
          </a:p>
          <a:p>
            <a:pPr algn="ctr"/>
            <a:endParaRPr lang="en-AU" sz="2000" dirty="0">
              <a:effectLst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D389575-BA79-5144-8803-7F6360374836}"/>
              </a:ext>
            </a:extLst>
          </p:cNvPr>
          <p:cNvSpPr txBox="1">
            <a:spLocks/>
          </p:cNvSpPr>
          <p:nvPr/>
        </p:nvSpPr>
        <p:spPr>
          <a:xfrm>
            <a:off x="0" y="944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rgbClr val="1C19DE"/>
                </a:solidFill>
              </a:rPr>
              <a:t>    GOAL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F51290-0341-DBBA-D2FB-F35D469C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767642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2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The strength of the magnets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0" y="1079183"/>
            <a:ext cx="11102039" cy="176027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dirty="0"/>
              <a:t> The </a:t>
            </a:r>
            <a:r>
              <a:rPr lang="en-GB" sz="2000" b="1" dirty="0">
                <a:solidFill>
                  <a:srgbClr val="FF0000"/>
                </a:solidFill>
              </a:rPr>
              <a:t>magnetic strength </a:t>
            </a:r>
            <a:r>
              <a:rPr lang="en-GB" sz="2000" dirty="0"/>
              <a:t>is a key parameter on the magnetic lattice beam dynamics design </a:t>
            </a:r>
          </a:p>
          <a:p>
            <a:pPr>
              <a:buFont typeface="Wingdings" pitchFamily="2" charset="2"/>
              <a:buChar char="q"/>
            </a:pPr>
            <a:r>
              <a:rPr lang="en-GB" sz="2000" dirty="0"/>
              <a:t> The name defining the </a:t>
            </a:r>
            <a:r>
              <a:rPr lang="en-GB" sz="2000" b="1" dirty="0">
                <a:solidFill>
                  <a:srgbClr val="FF0000"/>
                </a:solidFill>
              </a:rPr>
              <a:t>magnetic strength </a:t>
            </a:r>
            <a:r>
              <a:rPr lang="en-GB" sz="2000" dirty="0"/>
              <a:t>depends on the element:</a:t>
            </a:r>
            <a:endParaRPr lang="en-GB" sz="2000" i="1" dirty="0"/>
          </a:p>
          <a:p>
            <a:pPr lvl="1">
              <a:lnSpc>
                <a:spcPct val="100000"/>
              </a:lnSpc>
            </a:pPr>
            <a:endParaRPr lang="en-GB" sz="1000" b="1" dirty="0"/>
          </a:p>
          <a:p>
            <a:pPr lvl="1">
              <a:buFont typeface="Wingdings" pitchFamily="2" charset="2"/>
              <a:buChar char="§"/>
            </a:pPr>
            <a:r>
              <a:rPr lang="en-GB" sz="2000" b="1" dirty="0"/>
              <a:t> </a:t>
            </a:r>
            <a:r>
              <a:rPr lang="en-GB" sz="2000" dirty="0"/>
              <a:t>For a dipole magnet (horizontal bending) is : </a:t>
            </a:r>
            <a:r>
              <a:rPr lang="en-GB" sz="2000" i="1" dirty="0"/>
              <a:t>angle [rad]</a:t>
            </a:r>
            <a:endParaRPr lang="en-GB" i="1" dirty="0">
              <a:solidFill>
                <a:schemeClr val="accent6"/>
              </a:solidFill>
            </a:endParaRPr>
          </a:p>
          <a:p>
            <a:pPr marL="914400" lvl="2" indent="0">
              <a:buNone/>
            </a:pPr>
            <a:r>
              <a:rPr lang="en-GB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MBL</a:t>
            </a:r>
            <a:r>
              <a:rPr lang="en-GB" b="1" i="1" dirty="0">
                <a:highlight>
                  <a:srgbClr val="FFFF00"/>
                </a:highlight>
              </a:rPr>
              <a:t>: </a:t>
            </a:r>
            <a:r>
              <a:rPr lang="en-GB" b="1" i="1" dirty="0">
                <a:solidFill>
                  <a:srgbClr val="C00000"/>
                </a:solidFill>
                <a:highlight>
                  <a:srgbClr val="FFFF00"/>
                </a:highlight>
              </a:rPr>
              <a:t>SBEND</a:t>
            </a:r>
            <a:r>
              <a:rPr lang="en-GB" b="1" i="1" dirty="0">
                <a:highlight>
                  <a:srgbClr val="FFFF00"/>
                </a:highlight>
              </a:rPr>
              <a:t>, </a:t>
            </a:r>
            <a:r>
              <a:rPr lang="en-GB" b="1" i="1" u="sng" dirty="0">
                <a:solidFill>
                  <a:schemeClr val="accent5"/>
                </a:solidFill>
                <a:highlight>
                  <a:srgbClr val="FFFF00"/>
                </a:highlight>
              </a:rPr>
              <a:t>ANGLE=0.05</a:t>
            </a:r>
            <a:r>
              <a:rPr lang="en-GB" b="1" i="1" dirty="0">
                <a:highlight>
                  <a:srgbClr val="FFFF00"/>
                </a:highlight>
              </a:rPr>
              <a:t>, </a:t>
            </a:r>
            <a:r>
              <a:rPr lang="en-GB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L=10.0</a:t>
            </a:r>
            <a:r>
              <a:rPr lang="en-GB" b="1" i="1" dirty="0">
                <a:highlight>
                  <a:srgbClr val="FFFF00"/>
                </a:highlight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281F285-224C-4E44-9D08-34CA1CC6F692}"/>
                  </a:ext>
                </a:extLst>
              </p:cNvPr>
              <p:cNvSpPr txBox="1"/>
              <p:nvPr/>
            </p:nvSpPr>
            <p:spPr>
              <a:xfrm>
                <a:off x="4612068" y="3051980"/>
                <a:ext cx="4540463" cy="601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 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𝑙𝑓</m:t>
                            </m:r>
                          </m:den>
                        </m:f>
                      </m:e>
                    </m:d>
                  </m:oMath>
                </a14:m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281F285-224C-4E44-9D08-34CA1CC6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68" y="3051980"/>
                <a:ext cx="4540463" cy="601062"/>
              </a:xfrm>
              <a:prstGeom prst="rect">
                <a:avLst/>
              </a:prstGeom>
              <a:blipFill>
                <a:blip r:embed="rId2"/>
                <a:stretch>
                  <a:fillRect l="-279" b="-625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303A730-F457-DE4F-AF81-85D1E421ED5D}"/>
                  </a:ext>
                </a:extLst>
              </p:cNvPr>
              <p:cNvSpPr txBox="1"/>
              <p:nvPr/>
            </p:nvSpPr>
            <p:spPr>
              <a:xfrm>
                <a:off x="3584029" y="4401003"/>
                <a:ext cx="3553370" cy="702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303A730-F457-DE4F-AF81-85D1E421E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29" y="4401003"/>
                <a:ext cx="3553370" cy="702565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069272-6DE8-4340-B47E-A0D3CDF1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20</a:t>
            </a:fld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6D0E83-0A09-D140-9410-AB46ADD68D57}"/>
              </a:ext>
            </a:extLst>
          </p:cNvPr>
          <p:cNvSpPr txBox="1"/>
          <p:nvPr/>
        </p:nvSpPr>
        <p:spPr>
          <a:xfrm>
            <a:off x="541119" y="3127785"/>
            <a:ext cx="754024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 For a quadrupole magnet is </a:t>
            </a:r>
            <a:r>
              <a:rPr lang="en-GB" sz="2000" i="1" dirty="0"/>
              <a:t>:</a:t>
            </a:r>
          </a:p>
          <a:p>
            <a:pPr lvl="2"/>
            <a:endParaRPr lang="en-GB" i="1" dirty="0">
              <a:solidFill>
                <a:schemeClr val="accent6"/>
              </a:solidFill>
            </a:endParaRPr>
          </a:p>
          <a:p>
            <a:pPr lvl="2"/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QUADRUPOLE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u="sng" dirty="0">
                <a:solidFill>
                  <a:schemeClr val="accent5"/>
                </a:solidFill>
                <a:highlight>
                  <a:srgbClr val="FFFF00"/>
                </a:highlight>
              </a:rPr>
              <a:t>K1=0.00156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L=3.3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77314A8-B352-1046-BF00-882F76358E99}"/>
              </a:ext>
            </a:extLst>
          </p:cNvPr>
          <p:cNvSpPr txBox="1"/>
          <p:nvPr/>
        </p:nvSpPr>
        <p:spPr>
          <a:xfrm>
            <a:off x="739228" y="4457237"/>
            <a:ext cx="609399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6750" lvl="1" indent="-342900">
              <a:buFont typeface="Wingdings" pitchFamily="2" charset="2"/>
              <a:buChar char="§"/>
            </a:pPr>
            <a:r>
              <a:rPr lang="en-GB" sz="2000" b="1" dirty="0"/>
              <a:t> </a:t>
            </a:r>
            <a:r>
              <a:rPr lang="en-GB" sz="2000" dirty="0"/>
              <a:t>For a </a:t>
            </a:r>
            <a:r>
              <a:rPr lang="en-GB" sz="2000" dirty="0" err="1"/>
              <a:t>sextupole</a:t>
            </a:r>
            <a:r>
              <a:rPr lang="en-GB" sz="2000" dirty="0"/>
              <a:t> magnet is</a:t>
            </a:r>
            <a:r>
              <a:rPr lang="en-GB" sz="2000" i="1" dirty="0"/>
              <a:t>:</a:t>
            </a:r>
          </a:p>
          <a:p>
            <a:pPr lvl="2"/>
            <a:endParaRPr lang="en-GB" i="1" dirty="0"/>
          </a:p>
          <a:p>
            <a:pPr lvl="2"/>
            <a:r>
              <a:rPr lang="en-GB" sz="2000" i="1" dirty="0" err="1"/>
              <a:t>ksf</a:t>
            </a:r>
            <a:r>
              <a:rPr lang="en-GB" sz="2000" i="1" dirty="0"/>
              <a:t>= 0.00015;</a:t>
            </a:r>
          </a:p>
          <a:p>
            <a:pPr lvl="2"/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MSF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SEXTUPOLE</a:t>
            </a:r>
            <a:r>
              <a:rPr lang="en-GB" sz="2000" b="1" i="1" dirty="0">
                <a:highlight>
                  <a:srgbClr val="FFFF00"/>
                </a:highlight>
              </a:rPr>
              <a:t>,</a:t>
            </a:r>
            <a:r>
              <a:rPr lang="en-GB" sz="2000" b="1" i="1" dirty="0">
                <a:solidFill>
                  <a:schemeClr val="accent2"/>
                </a:solidFill>
                <a:highlight>
                  <a:srgbClr val="FFFF00"/>
                </a:highlight>
              </a:rPr>
              <a:t> </a:t>
            </a:r>
            <a:r>
              <a:rPr lang="en-GB" sz="2000" b="1" i="1" u="sng" dirty="0">
                <a:solidFill>
                  <a:schemeClr val="accent5"/>
                </a:solidFill>
                <a:highlight>
                  <a:srgbClr val="FFFF00"/>
                </a:highlight>
              </a:rPr>
              <a:t>K2=</a:t>
            </a:r>
            <a:r>
              <a:rPr lang="en-GB" sz="2000" b="1" i="1" u="sng" dirty="0" err="1">
                <a:solidFill>
                  <a:schemeClr val="accent5"/>
                </a:solidFill>
                <a:highlight>
                  <a:srgbClr val="FFFF00"/>
                </a:highlight>
              </a:rPr>
              <a:t>ksf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L=1.0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E0669D-316A-6A43-A953-2EDFC150A315}"/>
              </a:ext>
            </a:extLst>
          </p:cNvPr>
          <p:cNvSpPr txBox="1"/>
          <p:nvPr/>
        </p:nvSpPr>
        <p:spPr>
          <a:xfrm>
            <a:off x="544979" y="5923407"/>
            <a:ext cx="6093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/>
              <a:t> Octupoles, multiple magnet “thin” element…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F68771E-C7BA-D5AD-D437-6CAF315C1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63" t="7836" r="29101" b="28484"/>
          <a:stretch/>
        </p:blipFill>
        <p:spPr>
          <a:xfrm>
            <a:off x="8420044" y="4457237"/>
            <a:ext cx="1539751" cy="1665779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E129D776-E56A-5114-043A-78C95FBA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1" t="9068" r="54558" b="32467"/>
          <a:stretch/>
        </p:blipFill>
        <p:spPr>
          <a:xfrm>
            <a:off x="10099048" y="3116059"/>
            <a:ext cx="1333154" cy="1484845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ACD82430-A6C6-2A12-0D02-C10FB222D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" t="3953" r="80259" b="28561"/>
          <a:stretch/>
        </p:blipFill>
        <p:spPr>
          <a:xfrm>
            <a:off x="8487389" y="1748272"/>
            <a:ext cx="1333154" cy="1853364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54F3E4-6280-8CCA-6250-794C049A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760187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 The lattice sequence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989476-430F-7147-8E22-ADF60D45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21</a:t>
            </a:fld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4AEDE1-6F16-964C-B25E-1D16BE096466}"/>
              </a:ext>
            </a:extLst>
          </p:cNvPr>
          <p:cNvSpPr txBox="1"/>
          <p:nvPr/>
        </p:nvSpPr>
        <p:spPr>
          <a:xfrm>
            <a:off x="208892" y="2456795"/>
            <a:ext cx="1016446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q"/>
            </a:pPr>
            <a:r>
              <a:rPr lang="en-GB" sz="2000" b="1" dirty="0"/>
              <a:t>	</a:t>
            </a:r>
            <a:r>
              <a:rPr lang="en-GB" sz="2000" dirty="0"/>
              <a:t>Example:</a:t>
            </a:r>
            <a:endParaRPr lang="en-GB" sz="2000" b="1" dirty="0"/>
          </a:p>
          <a:p>
            <a:pPr lvl="1"/>
            <a:r>
              <a:rPr lang="en-GB" i="1" dirty="0">
                <a:solidFill>
                  <a:schemeClr val="accent6"/>
                </a:solidFill>
              </a:rPr>
              <a:t>	</a:t>
            </a:r>
            <a:r>
              <a:rPr lang="en-GB" sz="2000" i="1" dirty="0"/>
              <a:t>#Element definition</a:t>
            </a:r>
          </a:p>
          <a:p>
            <a:pPr lvl="1"/>
            <a:r>
              <a:rPr lang="en-GB" sz="2000" i="1" dirty="0">
                <a:solidFill>
                  <a:schemeClr val="accent6"/>
                </a:solidFill>
              </a:rPr>
              <a:t>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QUADRUPOLE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L=3.3, K1=0.005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  <a:r>
              <a:rPr lang="en-GB" sz="2000" b="1" dirty="0"/>
              <a:t>		</a:t>
            </a:r>
          </a:p>
          <a:p>
            <a:pPr lvl="1"/>
            <a:r>
              <a:rPr lang="en-GB" sz="2000" b="1" i="1" dirty="0"/>
              <a:t>        </a:t>
            </a:r>
            <a:r>
              <a:rPr lang="en-GB" sz="2000" i="1" dirty="0"/>
              <a:t># Sequence definition</a:t>
            </a:r>
          </a:p>
          <a:p>
            <a:pPr marL="457200" lvl="1" indent="0">
              <a:buNone/>
            </a:pPr>
            <a:r>
              <a:rPr lang="en-GB" sz="2000" i="1" dirty="0">
                <a:solidFill>
                  <a:schemeClr val="accent6"/>
                </a:solidFill>
              </a:rPr>
              <a:t>	</a:t>
            </a:r>
            <a:r>
              <a:rPr lang="en-GB" sz="2000" b="1" i="1" dirty="0" err="1">
                <a:solidFill>
                  <a:schemeClr val="accent6"/>
                </a:solidFill>
                <a:highlight>
                  <a:srgbClr val="FFFF00"/>
                </a:highlight>
              </a:rPr>
              <a:t>mycell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SEQUENCE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REFER=ENTRY, L=10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457200" lvl="1" indent="0">
              <a:buNone/>
            </a:pPr>
            <a:r>
              <a:rPr lang="en-GB" sz="2000" b="1" i="1" dirty="0"/>
              <a:t>	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q1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MQ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at s=0</a:t>
            </a:r>
            <a:r>
              <a:rPr lang="en-GB" sz="2000" b="1" i="1" dirty="0">
                <a:highlight>
                  <a:srgbClr val="FFFF00"/>
                </a:highlight>
              </a:rPr>
              <a:t>;	</a:t>
            </a:r>
            <a:r>
              <a:rPr lang="en-GB" sz="2000" b="1" i="1" dirty="0"/>
              <a:t>	</a:t>
            </a:r>
          </a:p>
          <a:p>
            <a:pPr marL="457200" lvl="1" indent="0">
              <a:buNone/>
            </a:pPr>
            <a:r>
              <a:rPr lang="en-GB" sz="2000" b="1" i="1" dirty="0">
                <a:solidFill>
                  <a:schemeClr val="accent6"/>
                </a:solidFill>
              </a:rPr>
              <a:t>        </a:t>
            </a:r>
            <a:r>
              <a:rPr lang="en-GB" sz="2000" b="1" i="1" dirty="0">
                <a:solidFill>
                  <a:schemeClr val="accent6"/>
                </a:solidFill>
                <a:highlight>
                  <a:srgbClr val="FFFF00"/>
                </a:highlight>
              </a:rPr>
              <a:t>marker1</a:t>
            </a:r>
            <a:r>
              <a:rPr lang="en-GB" sz="2000" b="1" i="1" dirty="0">
                <a:highlight>
                  <a:srgbClr val="FFFF00"/>
                </a:highlight>
              </a:rPr>
              <a:t>: 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marker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at s=2.5 from=q1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457200" lvl="1" indent="0">
              <a:buNone/>
            </a:pPr>
            <a:r>
              <a:rPr lang="en-GB" sz="2000" b="1" i="1" dirty="0"/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ENDSEQUENCE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  <a:r>
              <a:rPr lang="en-GB" sz="2000" b="1" i="1" dirty="0"/>
              <a:t> </a:t>
            </a:r>
          </a:p>
          <a:p>
            <a:pPr marL="457200" lvl="1" indent="0">
              <a:buNone/>
            </a:pPr>
            <a:endParaRPr lang="en-GB" sz="2000" b="1" i="1" dirty="0"/>
          </a:p>
          <a:p>
            <a:pPr marL="800100" lvl="1" indent="-342900">
              <a:buFont typeface="Wingdings" pitchFamily="2" charset="2"/>
              <a:buChar char="q"/>
            </a:pPr>
            <a:r>
              <a:rPr lang="en-GB" sz="2000" dirty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USE</a:t>
            </a:r>
            <a:r>
              <a:rPr lang="en-GB" sz="2000" dirty="0"/>
              <a:t> command expands the specific sequence, inserts drift spaces between elements and activate the sequence to make it usable for other operations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USE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name_sequence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             </a:t>
            </a:r>
            <a:endParaRPr lang="en-GB" sz="2000" b="1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CEFE4C-201C-9B48-90BE-153AF2724F55}"/>
              </a:ext>
            </a:extLst>
          </p:cNvPr>
          <p:cNvSpPr txBox="1"/>
          <p:nvPr/>
        </p:nvSpPr>
        <p:spPr>
          <a:xfrm>
            <a:off x="655834" y="1127251"/>
            <a:ext cx="108796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GB" sz="2000" dirty="0"/>
              <a:t>Is an ordered collection of machine elements defining the accelerator to be studied</a:t>
            </a:r>
          </a:p>
          <a:p>
            <a:pPr algn="just"/>
            <a:endParaRPr lang="en-GB" sz="2000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en-GB" sz="2000" dirty="0"/>
              <a:t>The </a:t>
            </a:r>
            <a:r>
              <a:rPr lang="en-GB" sz="2000" b="1" dirty="0">
                <a:solidFill>
                  <a:srgbClr val="FF0000"/>
                </a:solidFill>
              </a:rPr>
              <a:t>position of each element </a:t>
            </a:r>
            <a:r>
              <a:rPr lang="en-GB" sz="2000" dirty="0"/>
              <a:t>in the sequence can be defined with respect to the </a:t>
            </a:r>
            <a:r>
              <a:rPr lang="en-GB" sz="2000" i="1" dirty="0"/>
              <a:t>CENTRE</a:t>
            </a:r>
            <a:r>
              <a:rPr lang="en-GB" sz="2000" dirty="0"/>
              <a:t>, </a:t>
            </a:r>
            <a:r>
              <a:rPr lang="en-GB" sz="2000" i="1" dirty="0"/>
              <a:t>EXIT</a:t>
            </a:r>
            <a:r>
              <a:rPr lang="en-GB" sz="2000" dirty="0"/>
              <a:t> or </a:t>
            </a:r>
            <a:r>
              <a:rPr lang="en-GB" sz="2000" i="1" dirty="0"/>
              <a:t>ENTRY</a:t>
            </a:r>
            <a:r>
              <a:rPr lang="en-GB" sz="2000" dirty="0"/>
              <a:t> of the element, the start of the sequence or the position of another element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0F3799-EBB6-A7A1-0A4F-9E9C51DE510F}"/>
              </a:ext>
            </a:extLst>
          </p:cNvPr>
          <p:cNvSpPr txBox="1"/>
          <p:nvPr/>
        </p:nvSpPr>
        <p:spPr>
          <a:xfrm>
            <a:off x="7756989" y="445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B1071-F947-CF31-B094-CF60B9A6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6" name="Imagen 5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68042ADE-3352-AC6F-260B-4F3197A9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892" y="3238052"/>
            <a:ext cx="5270616" cy="18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94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889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Basic useful MAD-X commands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4F0216-1F4C-364C-8E2E-9C866A1B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22</a:t>
            </a:fld>
            <a:endParaRPr lang="en-GB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CC0211F-5A3B-F7B7-BCF6-9437A62F546D}"/>
              </a:ext>
            </a:extLst>
          </p:cNvPr>
          <p:cNvSpPr txBox="1">
            <a:spLocks/>
          </p:cNvSpPr>
          <p:nvPr/>
        </p:nvSpPr>
        <p:spPr>
          <a:xfrm>
            <a:off x="486596" y="1046739"/>
            <a:ext cx="10744200" cy="5492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Beam definition: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BEAM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PARTICLE=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particle_type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 (proton, electron…), ENERGY=value </a:t>
            </a:r>
            <a:r>
              <a:rPr lang="en-GB" sz="2000" b="1" i="1" dirty="0">
                <a:highlight>
                  <a:srgbClr val="FFFF00"/>
                </a:highlight>
              </a:rPr>
              <a:t>;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000" i="1" dirty="0"/>
          </a:p>
          <a:p>
            <a:pPr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Call an external file: 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CALL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FILE=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name_file.madx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b="1" dirty="0">
              <a:solidFill>
                <a:schemeClr val="accent5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sz="2000" dirty="0"/>
              <a:t> Print a value in the terminal: </a:t>
            </a:r>
          </a:p>
          <a:p>
            <a:pPr marL="914400" lvl="2" indent="0">
              <a:buNone/>
            </a:pPr>
            <a:r>
              <a:rPr lang="en-GB" b="1" i="1" dirty="0">
                <a:solidFill>
                  <a:srgbClr val="C00000"/>
                </a:solidFill>
                <a:highlight>
                  <a:srgbClr val="FFFF00"/>
                </a:highlight>
              </a:rPr>
              <a:t>VALUE </a:t>
            </a:r>
            <a:r>
              <a:rPr lang="en-GB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variable_name</a:t>
            </a:r>
            <a:r>
              <a:rPr lang="en-GB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000" i="1" dirty="0"/>
          </a:p>
          <a:p>
            <a:pPr>
              <a:buFont typeface="Wingdings" pitchFamily="2" charset="2"/>
              <a:buChar char="q"/>
            </a:pPr>
            <a:r>
              <a:rPr lang="en-GB" sz="2000" dirty="0"/>
              <a:t> Production of graphical output (e.g. </a:t>
            </a:r>
            <a:r>
              <a:rPr lang="el-GR" sz="2000" dirty="0"/>
              <a:t>β-</a:t>
            </a:r>
            <a:r>
              <a:rPr lang="en-GB" sz="2000" dirty="0"/>
              <a:t>function)*: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/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PLOT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HAXIS=s, VAXIS=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betx,bety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COLOUR=100, FILE=“test” 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/>
              <a:t>* Note that the data must be generated first using the advances commands such as TWISS or TRACK.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345B34-C468-F49D-7BCE-4928A9C4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425259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ves para hacer preguntas en presente simple | What's Up!">
            <a:extLst>
              <a:ext uri="{FF2B5EF4-FFF2-40B4-BE49-F238E27FC236}">
                <a16:creationId xmlns:a16="http://schemas.microsoft.com/office/drawing/2014/main" id="{559951A8-686E-E94A-3CD1-232B0D8A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40" y="2921559"/>
            <a:ext cx="2600960" cy="26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4AB9F2-4561-9147-98BF-CDF7831E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23</a:t>
            </a:fld>
            <a:endParaRPr lang="en-GB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3877173-4200-8340-82D8-3005D04C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507464"/>
            <a:ext cx="11203380" cy="24140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600" dirty="0">
              <a:solidFill>
                <a:srgbClr val="081EB6"/>
              </a:solidFill>
            </a:endParaRP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GB" sz="4700" b="1" dirty="0">
                <a:solidFill>
                  <a:srgbClr val="1C19DE"/>
                </a:solidFill>
                <a:sym typeface="Wingdings" pitchFamily="2" charset="2"/>
              </a:rPr>
              <a:t>Questions on this first part?</a:t>
            </a: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200" b="1" dirty="0">
              <a:solidFill>
                <a:srgbClr val="1C19DE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100" b="1" dirty="0">
              <a:solidFill>
                <a:srgbClr val="1C19DE"/>
              </a:solidFill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D6A23EB-218A-5374-47F3-4D6B50DE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4060828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6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Advances MAD-X commands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253331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TWISS*.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Optics calculations</a:t>
            </a:r>
          </a:p>
          <a:p>
            <a:pPr>
              <a:buFont typeface="Wingdings" pitchFamily="2" charset="2"/>
              <a:buChar char="q"/>
            </a:pP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MATCHING*.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Optics optimization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TRACKING*.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Beam dynamics studies</a:t>
            </a:r>
            <a:endParaRPr lang="en-GB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GB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87F452-EDEF-0146-9EFE-A0B4AEA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24</a:t>
            </a:fld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AE4068-4CCF-D91C-4FF7-E90B8222769E}"/>
              </a:ext>
            </a:extLst>
          </p:cNvPr>
          <p:cNvSpPr txBox="1"/>
          <p:nvPr/>
        </p:nvSpPr>
        <p:spPr>
          <a:xfrm>
            <a:off x="549964" y="4878092"/>
            <a:ext cx="10118035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sz="2000" dirty="0"/>
              <a:t>*These commands require a </a:t>
            </a:r>
            <a:r>
              <a:rPr lang="en-GB" sz="2000" b="1" dirty="0">
                <a:solidFill>
                  <a:srgbClr val="FF0000"/>
                </a:solidFill>
              </a:rPr>
              <a:t>beam</a:t>
            </a:r>
            <a:r>
              <a:rPr lang="en-GB" sz="2000" dirty="0"/>
              <a:t> and an </a:t>
            </a:r>
            <a:r>
              <a:rPr lang="en-GB" sz="2000" b="1" dirty="0">
                <a:solidFill>
                  <a:srgbClr val="FF0000"/>
                </a:solidFill>
              </a:rPr>
              <a:t>active sequence</a:t>
            </a:r>
            <a:endParaRPr lang="en-GB" sz="20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54E3D5-4C66-1A74-3096-E5D924CD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33533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TWISS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1" y="1202236"/>
            <a:ext cx="10874828" cy="53366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The TWISS command will compute the </a:t>
            </a:r>
            <a:r>
              <a:rPr lang="en-GB" sz="2000" b="1" dirty="0">
                <a:solidFill>
                  <a:srgbClr val="FF0000"/>
                </a:solidFill>
              </a:rPr>
              <a:t>linear lattice function </a:t>
            </a:r>
            <a:r>
              <a:rPr lang="en-GB" sz="2000" dirty="0"/>
              <a:t>(optical functions and the CO) around the machine and optionally the chromatic functions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endParaRPr lang="en-GB" sz="2000" dirty="0"/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This module is based on a </a:t>
            </a:r>
            <a:r>
              <a:rPr lang="en-GB" sz="2000" b="1" dirty="0">
                <a:solidFill>
                  <a:srgbClr val="FF0000"/>
                </a:solidFill>
              </a:rPr>
              <a:t>matrix multiplications formalism </a:t>
            </a:r>
            <a:r>
              <a:rPr lang="en-GB" sz="2000" dirty="0"/>
              <a:t>using first and second order matrices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endParaRPr lang="en-GB" sz="2000" dirty="0"/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GB" sz="2000" dirty="0"/>
              <a:t> 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000" i="1" dirty="0"/>
              <a:t>       # For a periodic solution</a:t>
            </a:r>
          </a:p>
          <a:p>
            <a:pPr marL="457200" lvl="1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TWISS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sequence_label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exit(by default), FILE=“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test.txt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”, table=TWISS (by default)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  <a:r>
              <a:rPr lang="en-GB" sz="2000" b="1" i="1" dirty="0"/>
              <a:t> </a:t>
            </a:r>
            <a:endParaRPr lang="en-GB" sz="2000" b="1" i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GB" sz="2000" i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GB" sz="2000" i="1" dirty="0"/>
              <a:t># For an initial condition (IC) solution</a:t>
            </a:r>
          </a:p>
          <a:p>
            <a:pPr marL="457200" lvl="1" indent="0">
              <a:buNone/>
            </a:pP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TWISS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sequence_label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betx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=1,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alfx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=0,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=1,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alfy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=0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  <a:p>
            <a:pPr marL="457200" lvl="1" indent="0">
              <a:buNone/>
            </a:pPr>
            <a:endParaRPr lang="en-GB" sz="2000" i="1" dirty="0"/>
          </a:p>
          <a:p>
            <a:pPr marL="457200" lvl="1" indent="0">
              <a:buNone/>
            </a:pPr>
            <a:r>
              <a:rPr lang="en-GB" sz="2000" i="1" dirty="0"/>
              <a:t># More attributes: DELTAP, CHROM…</a:t>
            </a:r>
          </a:p>
          <a:p>
            <a:pPr marL="0" indent="0">
              <a:buNone/>
            </a:pPr>
            <a:endParaRPr lang="en-GB" i="1" dirty="0"/>
          </a:p>
          <a:p>
            <a:pPr marL="0" indent="0" algn="just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FF23E7-B66A-8A65-86DB-5CAF6D91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817624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26</a:t>
            </a:fld>
            <a:endParaRPr lang="en-GB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DA5358B-39B3-A341-89EB-7F1BC7C971A3}"/>
              </a:ext>
            </a:extLst>
          </p:cNvPr>
          <p:cNvGrpSpPr/>
          <p:nvPr/>
        </p:nvGrpSpPr>
        <p:grpSpPr>
          <a:xfrm>
            <a:off x="608824" y="4134870"/>
            <a:ext cx="10211577" cy="2344468"/>
            <a:chOff x="756744" y="4016162"/>
            <a:chExt cx="10211577" cy="2344468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DF8F7E2C-0F83-7F4F-8663-2379E9CA3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95" r="2226"/>
            <a:stretch/>
          </p:blipFill>
          <p:spPr>
            <a:xfrm>
              <a:off x="1256811" y="4016162"/>
              <a:ext cx="7699830" cy="1556820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F12E70C-C001-4045-9CB4-DE5089DE84AB}"/>
                </a:ext>
              </a:extLst>
            </p:cNvPr>
            <p:cNvSpPr txBox="1"/>
            <p:nvPr/>
          </p:nvSpPr>
          <p:spPr>
            <a:xfrm>
              <a:off x="756744" y="5652744"/>
              <a:ext cx="102115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itchFamily="2" charset="2"/>
                <a:buChar char="q"/>
              </a:pPr>
              <a:r>
                <a:rPr lang="en-GB" sz="2000" b="1" dirty="0">
                  <a:solidFill>
                    <a:srgbClr val="FF0000"/>
                  </a:solidFill>
                </a:rPr>
                <a:t>ASCII file</a:t>
              </a:r>
            </a:p>
            <a:p>
              <a:pPr marL="800100" lvl="1" indent="-342900">
                <a:buFont typeface="Wingdings" pitchFamily="2" charset="2"/>
                <a:buChar char="§"/>
              </a:pPr>
              <a:r>
                <a:rPr lang="en-GB" sz="2000" b="1" i="1" dirty="0">
                  <a:solidFill>
                    <a:srgbClr val="C00000"/>
                  </a:solidFill>
                  <a:highlight>
                    <a:srgbClr val="FFFF00"/>
                  </a:highlight>
                </a:rPr>
                <a:t>SELECT</a:t>
              </a:r>
              <a:r>
                <a:rPr lang="en-GB" sz="2000" b="1" i="1" dirty="0">
                  <a:highlight>
                    <a:srgbClr val="FFFF00"/>
                  </a:highlight>
                </a:rPr>
                <a:t>, 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flag=TWISS, column=name, keyword, s,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betx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alfx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mux,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bety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alfy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, </a:t>
              </a:r>
              <a:r>
                <a:rPr lang="en-GB" sz="2000" b="1" i="1" dirty="0" err="1">
                  <a:solidFill>
                    <a:schemeClr val="accent5"/>
                  </a:solidFill>
                  <a:highlight>
                    <a:srgbClr val="FFFF00"/>
                  </a:highlight>
                </a:rPr>
                <a:t>muy</a:t>
              </a:r>
              <a:r>
                <a:rPr lang="en-GB" sz="2000" b="1" i="1" dirty="0">
                  <a:solidFill>
                    <a:schemeClr val="accent5"/>
                  </a:solidFill>
                  <a:highlight>
                    <a:srgbClr val="FFFF00"/>
                  </a:highlight>
                </a:rPr>
                <a:t>;</a:t>
              </a:r>
              <a:r>
                <a:rPr lang="en-GB" sz="2000" b="1" i="1" dirty="0"/>
                <a:t> </a:t>
              </a:r>
            </a:p>
          </p:txBody>
        </p:sp>
      </p:grpSp>
      <p:sp>
        <p:nvSpPr>
          <p:cNvPr id="24" name="Título 1">
            <a:extLst>
              <a:ext uri="{FF2B5EF4-FFF2-40B4-BE49-F238E27FC236}">
                <a16:creationId xmlns:a16="http://schemas.microsoft.com/office/drawing/2014/main" id="{6A5DFE84-8567-4541-9BAE-7D5371D79E46}"/>
              </a:ext>
            </a:extLst>
          </p:cNvPr>
          <p:cNvSpPr txBox="1">
            <a:spLocks/>
          </p:cNvSpPr>
          <p:nvPr/>
        </p:nvSpPr>
        <p:spPr>
          <a:xfrm>
            <a:off x="0" y="-9477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1C19DE"/>
                </a:solidFill>
              </a:rPr>
              <a:t>    TWISS output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B86142-ECE8-0F47-9FAE-4B73815B7153}"/>
              </a:ext>
            </a:extLst>
          </p:cNvPr>
          <p:cNvSpPr txBox="1"/>
          <p:nvPr/>
        </p:nvSpPr>
        <p:spPr>
          <a:xfrm>
            <a:off x="608824" y="2613392"/>
            <a:ext cx="318862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SUMM table</a:t>
            </a:r>
          </a:p>
          <a:p>
            <a:r>
              <a:rPr lang="en-GB" sz="2000" b="1" i="1" dirty="0">
                <a:solidFill>
                  <a:srgbClr val="FF0000"/>
                </a:solidFill>
              </a:rPr>
              <a:t>     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a=table(SUMM,dq1);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TWISS table</a:t>
            </a:r>
          </a:p>
          <a:p>
            <a:r>
              <a:rPr lang="en-GB" sz="2000" b="1" i="1" dirty="0">
                <a:solidFill>
                  <a:srgbClr val="FF0000"/>
                </a:solidFill>
              </a:rPr>
              <a:t>      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a=table(TWISS,q1,betx);</a:t>
            </a:r>
          </a:p>
          <a:p>
            <a:endParaRPr lang="en-GB" sz="2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9C8E87-980F-49F8-B411-1F6D0D18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pic>
        <p:nvPicPr>
          <p:cNvPr id="10" name="Imagen 9" descr="Imagen que contiene Tabla&#10;&#10;Descripción generada automáticamente">
            <a:extLst>
              <a:ext uri="{FF2B5EF4-FFF2-40B4-BE49-F238E27FC236}">
                <a16:creationId xmlns:a16="http://schemas.microsoft.com/office/drawing/2014/main" id="{74B243F5-66F0-6214-491E-B1473C4C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943" y="858132"/>
            <a:ext cx="6895474" cy="27665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3C19341-B014-BC9D-73F2-615CE6B89075}"/>
              </a:ext>
            </a:extLst>
          </p:cNvPr>
          <p:cNvSpPr txBox="1"/>
          <p:nvPr/>
        </p:nvSpPr>
        <p:spPr>
          <a:xfrm>
            <a:off x="608824" y="1019609"/>
            <a:ext cx="36685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1800" b="1" dirty="0">
                <a:solidFill>
                  <a:srgbClr val="FF0000"/>
                </a:solidFill>
              </a:rPr>
              <a:t>After a successful TWISS run</a:t>
            </a:r>
            <a:r>
              <a:rPr lang="en-GB" sz="1800" dirty="0"/>
              <a:t>, MAD-X creates a table two tables: </a:t>
            </a:r>
            <a:r>
              <a:rPr lang="en-GB" sz="1800" b="1" dirty="0">
                <a:solidFill>
                  <a:srgbClr val="FF0000"/>
                </a:solidFill>
              </a:rPr>
              <a:t>‘SUMM’ </a:t>
            </a:r>
            <a:r>
              <a:rPr lang="en-GB" sz="1800" dirty="0"/>
              <a:t>and</a:t>
            </a:r>
            <a:r>
              <a:rPr lang="en-GB" sz="1800" b="1" dirty="0">
                <a:solidFill>
                  <a:srgbClr val="FF0000"/>
                </a:solidFill>
              </a:rPr>
              <a:t> ‘TWISS’, </a:t>
            </a:r>
            <a:r>
              <a:rPr lang="en-GB" sz="1800" dirty="0"/>
              <a:t>and </a:t>
            </a:r>
            <a:r>
              <a:rPr lang="en-GB" sz="1800" b="1" dirty="0">
                <a:solidFill>
                  <a:srgbClr val="FF0000"/>
                </a:solidFill>
              </a:rPr>
              <a:t>ASCII file </a:t>
            </a:r>
            <a:r>
              <a:rPr lang="en-GB" sz="1800" dirty="0"/>
              <a:t>if requested with most of the computed parameters</a:t>
            </a:r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F78BFB-A0DD-6DCC-1B56-2BE0566528AA}"/>
              </a:ext>
            </a:extLst>
          </p:cNvPr>
          <p:cNvSpPr txBox="1"/>
          <p:nvPr/>
        </p:nvSpPr>
        <p:spPr>
          <a:xfrm>
            <a:off x="8940800" y="4036117"/>
            <a:ext cx="256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Location, linear optics functions, closed orbit, magnets properties, first and second order matrix elements… </a:t>
            </a:r>
            <a:r>
              <a:rPr lang="en-AU" b="1" dirty="0">
                <a:solidFill>
                  <a:srgbClr val="FF0000"/>
                </a:solidFill>
              </a:rPr>
              <a:t>up to 256 columns</a:t>
            </a:r>
          </a:p>
        </p:txBody>
      </p:sp>
    </p:spTree>
    <p:extLst>
      <p:ext uri="{BB962C8B-B14F-4D97-AF65-F5344CB8AC3E}">
        <p14:creationId xmlns:p14="http://schemas.microsoft.com/office/powerpoint/2010/main" val="1327383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27</a:t>
            </a:fld>
            <a:endParaRPr lang="en-GB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3C4D5CD-B58B-6ED5-832F-013172758B08}"/>
              </a:ext>
            </a:extLst>
          </p:cNvPr>
          <p:cNvGrpSpPr/>
          <p:nvPr/>
        </p:nvGrpSpPr>
        <p:grpSpPr>
          <a:xfrm>
            <a:off x="661737" y="2215207"/>
            <a:ext cx="10326420" cy="3978483"/>
            <a:chOff x="681624" y="1893994"/>
            <a:chExt cx="10326420" cy="397848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3CE26A93-4AC8-B9B4-4217-8B31E594238F}"/>
                </a:ext>
              </a:extLst>
            </p:cNvPr>
            <p:cNvGrpSpPr/>
            <p:nvPr/>
          </p:nvGrpSpPr>
          <p:grpSpPr>
            <a:xfrm>
              <a:off x="681624" y="2142186"/>
              <a:ext cx="5778960" cy="3730291"/>
              <a:chOff x="681624" y="2142186"/>
              <a:chExt cx="5778960" cy="3730291"/>
            </a:xfrm>
          </p:grpSpPr>
          <p:pic>
            <p:nvPicPr>
              <p:cNvPr id="9" name="Imagen 8" descr="Gráfico&#10;&#10;Descripción generada automáticamente">
                <a:extLst>
                  <a:ext uri="{FF2B5EF4-FFF2-40B4-BE49-F238E27FC236}">
                    <a16:creationId xmlns:a16="http://schemas.microsoft.com/office/drawing/2014/main" id="{96A3FCDD-3934-384F-BDDE-EB48D53EA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70" t="4869" r="6623" b="9195"/>
              <a:stretch/>
            </p:blipFill>
            <p:spPr>
              <a:xfrm>
                <a:off x="681624" y="2142186"/>
                <a:ext cx="4702490" cy="3730291"/>
              </a:xfrm>
              <a:prstGeom prst="rect">
                <a:avLst/>
              </a:prstGeom>
            </p:spPr>
          </p:pic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CD26DBF-CFF1-824E-AF72-E7A5D9485337}"/>
                  </a:ext>
                </a:extLst>
              </p:cNvPr>
              <p:cNvSpPr txBox="1"/>
              <p:nvPr/>
            </p:nvSpPr>
            <p:spPr>
              <a:xfrm>
                <a:off x="2125205" y="2688007"/>
                <a:ext cx="4335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i="1" dirty="0"/>
                  <a:t>FODO cell example</a:t>
                </a:r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D0521431-3755-8A33-FA9E-D7AD95966A17}"/>
                </a:ext>
              </a:extLst>
            </p:cNvPr>
            <p:cNvGrpSpPr/>
            <p:nvPr/>
          </p:nvGrpSpPr>
          <p:grpSpPr>
            <a:xfrm>
              <a:off x="5993224" y="1893994"/>
              <a:ext cx="5014820" cy="3959069"/>
              <a:chOff x="5993224" y="1893994"/>
              <a:chExt cx="5014820" cy="3959069"/>
            </a:xfrm>
          </p:grpSpPr>
          <p:pic>
            <p:nvPicPr>
              <p:cNvPr id="3078" name="Picture 6" descr="3: ATF2 Optics showing the existing extraction line, extended... | Download  Scientific Diagram">
                <a:extLst>
                  <a:ext uri="{FF2B5EF4-FFF2-40B4-BE49-F238E27FC236}">
                    <a16:creationId xmlns:a16="http://schemas.microsoft.com/office/drawing/2014/main" id="{C8B70F56-28ED-6E44-8097-E6E78E9598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3224" y="1893994"/>
                <a:ext cx="5014820" cy="3959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05DFFCA-D389-D14E-BC43-7B37AB46E16F}"/>
                  </a:ext>
                </a:extLst>
              </p:cNvPr>
              <p:cNvSpPr txBox="1"/>
              <p:nvPr/>
            </p:nvSpPr>
            <p:spPr>
              <a:xfrm>
                <a:off x="6737071" y="2683879"/>
                <a:ext cx="3994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i="1" dirty="0"/>
                  <a:t>Transfer line example</a:t>
                </a:r>
              </a:p>
            </p:txBody>
          </p: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A625C9-A09D-CF4D-94A8-7DC6A91ED1B1}"/>
              </a:ext>
            </a:extLst>
          </p:cNvPr>
          <p:cNvSpPr txBox="1"/>
          <p:nvPr/>
        </p:nvSpPr>
        <p:spPr>
          <a:xfrm>
            <a:off x="661737" y="985523"/>
            <a:ext cx="97816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/>
              <a:t>Production of </a:t>
            </a:r>
            <a:r>
              <a:rPr lang="en-GB" sz="2000" b="1" dirty="0">
                <a:solidFill>
                  <a:srgbClr val="FF0000"/>
                </a:solidFill>
              </a:rPr>
              <a:t>graphical output</a:t>
            </a:r>
            <a:r>
              <a:rPr lang="en-GB" sz="2000" dirty="0"/>
              <a:t> of the main optical functions (e.g. β-function):</a:t>
            </a:r>
          </a:p>
          <a:p>
            <a:pPr marL="342900" indent="-342900">
              <a:buFont typeface="Wingdings" pitchFamily="2" charset="2"/>
              <a:buChar char="q"/>
            </a:pPr>
            <a:endParaRPr lang="en-GB" sz="2000" i="1" dirty="0"/>
          </a:p>
          <a:p>
            <a:pPr marL="457200" lvl="1" indent="0">
              <a:buNone/>
            </a:pPr>
            <a:r>
              <a:rPr lang="en-GB" sz="2000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PLOT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HAXIS=s, VAXIS=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betx,bety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COLOUR=100, FILE=“test” 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19BCB20-2229-CA46-9293-902495E3A0B9}"/>
              </a:ext>
            </a:extLst>
          </p:cNvPr>
          <p:cNvSpPr txBox="1">
            <a:spLocks/>
          </p:cNvSpPr>
          <p:nvPr/>
        </p:nvSpPr>
        <p:spPr>
          <a:xfrm>
            <a:off x="0" y="-410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1C19DE"/>
                </a:solidFill>
              </a:rPr>
              <a:t>    TWISS plot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A350FB9-7FAD-FBFD-5CA8-714389AD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666325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5A827F42-C5B7-D85C-AA4F-7E37C06CFD9E}"/>
              </a:ext>
            </a:extLst>
          </p:cNvPr>
          <p:cNvSpPr txBox="1"/>
          <p:nvPr/>
        </p:nvSpPr>
        <p:spPr>
          <a:xfrm>
            <a:off x="559763" y="3160611"/>
            <a:ext cx="511951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/>
              <a:t>Example:</a:t>
            </a:r>
          </a:p>
          <a:p>
            <a:pPr marL="342900" indent="-342900">
              <a:buFont typeface="Wingdings" pitchFamily="2" charset="2"/>
              <a:buChar char="q"/>
            </a:pPr>
            <a:endParaRPr lang="en-GB" sz="1000" b="1" dirty="0"/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MATCH</a:t>
            </a:r>
            <a:r>
              <a:rPr lang="en-GB" sz="2000" b="1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sequence_name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GLOBAL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Q1=26.58; H-tune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GLOBAL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Q2=26.62; V-tune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NAME=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kqf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STEP=0.00001;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NAME=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kqd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STEP=0.00001;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LMDIF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, CALLS=50, TOLERANCE=1e-6;</a:t>
            </a:r>
          </a:p>
          <a:p>
            <a:pPr marL="0" indent="0">
              <a:buNone/>
            </a:pPr>
            <a:endParaRPr lang="en-GB" sz="1000" b="1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ENDMATCH</a:t>
            </a:r>
            <a:r>
              <a:rPr lang="en-GB" sz="2000" b="1" i="1" dirty="0">
                <a:highlight>
                  <a:srgbClr val="FFFF00"/>
                </a:highlight>
              </a:rPr>
              <a:t>;</a:t>
            </a:r>
          </a:p>
        </p:txBody>
      </p:sp>
      <p:pic>
        <p:nvPicPr>
          <p:cNvPr id="15" name="Imagen 14" descr="Imagen que contiene tabla&#10;&#10;Descripción generada automáticamente">
            <a:extLst>
              <a:ext uri="{FF2B5EF4-FFF2-40B4-BE49-F238E27FC236}">
                <a16:creationId xmlns:a16="http://schemas.microsoft.com/office/drawing/2014/main" id="{2181DB7B-5A95-4ECE-178A-2DCFD5105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89" t="5619" r="26311" b="54264"/>
          <a:stretch/>
        </p:blipFill>
        <p:spPr>
          <a:xfrm>
            <a:off x="7775080" y="2129447"/>
            <a:ext cx="4394200" cy="4618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Global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90" y="1098014"/>
            <a:ext cx="10918330" cy="172699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The </a:t>
            </a:r>
            <a:r>
              <a:rPr lang="en-GB" sz="2000" b="1" dirty="0">
                <a:solidFill>
                  <a:srgbClr val="FF0000"/>
                </a:solidFill>
              </a:rPr>
              <a:t>MATCHING module </a:t>
            </a:r>
            <a:r>
              <a:rPr lang="en-GB" sz="2000" dirty="0"/>
              <a:t>can be used to design and optimize accelerator lattices</a:t>
            </a:r>
            <a:endParaRPr lang="en-GB" sz="1000" dirty="0"/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Adjusting the magnetic strengths to get the desired </a:t>
            </a:r>
            <a:r>
              <a:rPr lang="en-GB" sz="2000" b="1" dirty="0">
                <a:solidFill>
                  <a:srgbClr val="FF0000"/>
                </a:solidFill>
              </a:rPr>
              <a:t>global properties </a:t>
            </a:r>
            <a:r>
              <a:rPr lang="en-GB" sz="2000" dirty="0"/>
              <a:t>(independent on s-coordinate)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Examples for global parameters: Q1 and Q2 (horizontal and vertical tunes) and dQ1 and dQ2 (horizontal and vertical chromaticity)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19660C-BF8F-1840-9341-B0B1209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62EC6-9666-3E41-BB7D-86F4E574406A}"/>
              </a:ext>
            </a:extLst>
          </p:cNvPr>
          <p:cNvSpPr txBox="1"/>
          <p:nvPr/>
        </p:nvSpPr>
        <p:spPr>
          <a:xfrm>
            <a:off x="8288887" y="3064253"/>
            <a:ext cx="3058218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Methods for the minimization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LMDIF</a:t>
            </a:r>
            <a:r>
              <a:rPr lang="en-GB" b="1" dirty="0"/>
              <a:t> </a:t>
            </a:r>
            <a:r>
              <a:rPr lang="en-GB" dirty="0"/>
              <a:t>accepts two attributes: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CALLS</a:t>
            </a:r>
            <a:r>
              <a:rPr lang="en-GB" dirty="0"/>
              <a:t>, maximum number of calls to the penalty function;</a:t>
            </a:r>
          </a:p>
          <a:p>
            <a:pPr algn="ctr"/>
            <a:r>
              <a:rPr lang="en-GB" b="1" dirty="0">
                <a:solidFill>
                  <a:srgbClr val="FF0000"/>
                </a:solidFill>
              </a:rPr>
              <a:t>TOLERANCES</a:t>
            </a:r>
            <a:r>
              <a:rPr lang="en-GB" dirty="0"/>
              <a:t>, the desired tolerance for the minimum.</a:t>
            </a:r>
          </a:p>
          <a:p>
            <a:pPr algn="ctr"/>
            <a:r>
              <a:rPr lang="en-GB" sz="1600" dirty="0">
                <a:hlinkClick r:id="rId3"/>
              </a:rPr>
              <a:t>http://mad.web.cern.ch/mad/releases/5.02.08/madxuguide.pdf</a:t>
            </a:r>
            <a:r>
              <a:rPr lang="en-GB" sz="1600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12D917-ECE7-A84F-BFE1-3D988C485E0C}"/>
              </a:ext>
            </a:extLst>
          </p:cNvPr>
          <p:cNvSpPr txBox="1"/>
          <p:nvPr/>
        </p:nvSpPr>
        <p:spPr>
          <a:xfrm>
            <a:off x="5056346" y="4254181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want!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E9199-E062-2F46-901E-9D0AAB61C7BE}"/>
              </a:ext>
            </a:extLst>
          </p:cNvPr>
          <p:cNvSpPr txBox="1"/>
          <p:nvPr/>
        </p:nvSpPr>
        <p:spPr>
          <a:xfrm>
            <a:off x="5653963" y="4966669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change!</a:t>
            </a:r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6D05930D-946F-244F-8107-3CBC525C5861}"/>
              </a:ext>
            </a:extLst>
          </p:cNvPr>
          <p:cNvSpPr/>
          <p:nvPr/>
        </p:nvSpPr>
        <p:spPr>
          <a:xfrm>
            <a:off x="4873683" y="4187637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07328A3C-8ABF-5D40-BE40-3FBCEB853032}"/>
              </a:ext>
            </a:extLst>
          </p:cNvPr>
          <p:cNvSpPr/>
          <p:nvPr/>
        </p:nvSpPr>
        <p:spPr>
          <a:xfrm>
            <a:off x="5356819" y="4902662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AD6DFFBE-53A7-F880-B58F-5A2C01AA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C0AB3C1-5E0E-F404-E3F8-E9296B4E9A01}"/>
              </a:ext>
            </a:extLst>
          </p:cNvPr>
          <p:cNvSpPr txBox="1"/>
          <p:nvPr/>
        </p:nvSpPr>
        <p:spPr>
          <a:xfrm>
            <a:off x="5936176" y="5575320"/>
            <a:ext cx="20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Method to be used!</a:t>
            </a:r>
          </a:p>
        </p:txBody>
      </p:sp>
    </p:spTree>
    <p:extLst>
      <p:ext uri="{BB962C8B-B14F-4D97-AF65-F5344CB8AC3E}">
        <p14:creationId xmlns:p14="http://schemas.microsoft.com/office/powerpoint/2010/main" val="218991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57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Other types of matching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45" y="1186285"/>
            <a:ext cx="10515600" cy="140393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Local matching</a:t>
            </a:r>
            <a:r>
              <a:rPr lang="en-GB" sz="2000" b="1" dirty="0"/>
              <a:t> </a:t>
            </a:r>
            <a:r>
              <a:rPr lang="en-GB" sz="2000" dirty="0"/>
              <a:t>and </a:t>
            </a:r>
            <a:r>
              <a:rPr lang="en-GB" sz="2000" b="1" dirty="0">
                <a:solidFill>
                  <a:srgbClr val="FF0000"/>
                </a:solidFill>
              </a:rPr>
              <a:t>performance matching</a:t>
            </a:r>
            <a:r>
              <a:rPr lang="en-GB" sz="2000" dirty="0"/>
              <a:t>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Local optical functions (insertions, local optics changes)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Any user defined variable at a given location</a:t>
            </a:r>
            <a:endParaRPr lang="en-GB" sz="29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241FC-7666-D948-8044-7E11901E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29</a:t>
            </a:fld>
            <a:endParaRPr lang="en-GB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F0AA197-EC36-653A-1FA1-7322C05A6AED}"/>
              </a:ext>
            </a:extLst>
          </p:cNvPr>
          <p:cNvGrpSpPr/>
          <p:nvPr/>
        </p:nvGrpSpPr>
        <p:grpSpPr>
          <a:xfrm>
            <a:off x="8750105" y="1034690"/>
            <a:ext cx="3269873" cy="3540421"/>
            <a:chOff x="7899205" y="1614032"/>
            <a:chExt cx="3269873" cy="3540421"/>
          </a:xfrm>
        </p:grpSpPr>
        <p:pic>
          <p:nvPicPr>
            <p:cNvPr id="6" name="Imagen 5" descr="Imagen que contiene tabla&#10;&#10;Descripción generada automáticamente">
              <a:extLst>
                <a:ext uri="{FF2B5EF4-FFF2-40B4-BE49-F238E27FC236}">
                  <a16:creationId xmlns:a16="http://schemas.microsoft.com/office/drawing/2014/main" id="{0481F495-F1F2-684F-F620-811E17672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53" t="4273" r="25711" b="50558"/>
            <a:stretch/>
          </p:blipFill>
          <p:spPr>
            <a:xfrm>
              <a:off x="7899205" y="1614032"/>
              <a:ext cx="3269873" cy="3540421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ED44E48-FC25-FD4D-8973-8A8C17FC671A}"/>
                </a:ext>
              </a:extLst>
            </p:cNvPr>
            <p:cNvSpPr txBox="1"/>
            <p:nvPr/>
          </p:nvSpPr>
          <p:spPr>
            <a:xfrm>
              <a:off x="8557795" y="2707893"/>
              <a:ext cx="194510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Instead of </a:t>
              </a:r>
              <a:r>
                <a:rPr lang="en-GB" b="1" dirty="0">
                  <a:solidFill>
                    <a:srgbClr val="FF0000"/>
                  </a:solidFill>
                </a:rPr>
                <a:t>GLOBAL</a:t>
              </a:r>
              <a:r>
                <a:rPr lang="en-GB" dirty="0"/>
                <a:t> command we use </a:t>
              </a:r>
              <a:r>
                <a:rPr lang="en-GB" b="1" dirty="0">
                  <a:solidFill>
                    <a:srgbClr val="FF0000"/>
                  </a:solidFill>
                </a:rPr>
                <a:t>CONSTRAINT</a:t>
              </a:r>
              <a:r>
                <a:rPr lang="en-GB" dirty="0"/>
                <a:t>!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14DDAE-D394-D006-652D-7A66DBD2C0CC}"/>
              </a:ext>
            </a:extLst>
          </p:cNvPr>
          <p:cNvSpPr txBox="1"/>
          <p:nvPr/>
        </p:nvSpPr>
        <p:spPr>
          <a:xfrm>
            <a:off x="601245" y="2754935"/>
            <a:ext cx="570363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>
              <a:buFont typeface="Wingdings" pitchFamily="2" charset="2"/>
              <a:buChar char="q"/>
            </a:pPr>
            <a:r>
              <a:rPr lang="en-GB" sz="2000" dirty="0"/>
              <a:t>Example:</a:t>
            </a:r>
          </a:p>
          <a:p>
            <a:endParaRPr lang="en-GB" sz="1000" b="1" dirty="0"/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MATCH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sequence_name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CONSTRAIN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range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=#s/#e,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BETX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=50;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CONSTRAIN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range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=#s/#e,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ALFX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=-2;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kqf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STEP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=0.00001;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VARY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kqd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STEP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=0.00001;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LMDIF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CALLS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=50,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TOLERANCE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=1e-6;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ENDMATCH</a:t>
            </a:r>
            <a:r>
              <a:rPr lang="en-GB" sz="2000" i="1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07590030-0CA8-74BF-EF90-587F643A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819AD41-033B-287E-D96E-41551A6CBAE1}"/>
              </a:ext>
            </a:extLst>
          </p:cNvPr>
          <p:cNvSpPr txBox="1"/>
          <p:nvPr/>
        </p:nvSpPr>
        <p:spPr>
          <a:xfrm>
            <a:off x="5859045" y="3810702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want!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A4521B-BE07-B151-B6FB-61162A1A0B70}"/>
              </a:ext>
            </a:extLst>
          </p:cNvPr>
          <p:cNvSpPr txBox="1"/>
          <p:nvPr/>
        </p:nvSpPr>
        <p:spPr>
          <a:xfrm>
            <a:off x="5492012" y="4522156"/>
            <a:ext cx="18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we change!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3DA2B7FA-BEB5-1588-6B64-F1E955724E85}"/>
              </a:ext>
            </a:extLst>
          </p:cNvPr>
          <p:cNvSpPr/>
          <p:nvPr/>
        </p:nvSpPr>
        <p:spPr>
          <a:xfrm>
            <a:off x="5587762" y="3780792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614E887C-6B35-BCB3-488A-942300A0958C}"/>
              </a:ext>
            </a:extLst>
          </p:cNvPr>
          <p:cNvSpPr/>
          <p:nvPr/>
        </p:nvSpPr>
        <p:spPr>
          <a:xfrm>
            <a:off x="5240862" y="4498633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801A7A-1DB1-2566-9074-D40A1E316E08}"/>
              </a:ext>
            </a:extLst>
          </p:cNvPr>
          <p:cNvSpPr txBox="1"/>
          <p:nvPr/>
        </p:nvSpPr>
        <p:spPr>
          <a:xfrm>
            <a:off x="5788961" y="5215854"/>
            <a:ext cx="20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Method to be used!</a:t>
            </a:r>
          </a:p>
        </p:txBody>
      </p:sp>
    </p:spTree>
    <p:extLst>
      <p:ext uri="{BB962C8B-B14F-4D97-AF65-F5344CB8AC3E}">
        <p14:creationId xmlns:p14="http://schemas.microsoft.com/office/powerpoint/2010/main" val="157071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B50A5-67A8-0F41-875F-A6EFFE8A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" y="0"/>
            <a:ext cx="12184711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MAD-X workshop 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034D38-66A3-2F48-9A0F-5B8C10E9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329" y="1139825"/>
            <a:ext cx="5835206" cy="253895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50 minutes lecture </a:t>
            </a:r>
            <a:r>
              <a:rPr lang="en-GB" sz="2000" dirty="0"/>
              <a:t>(now!)</a:t>
            </a:r>
          </a:p>
          <a:p>
            <a:pPr>
              <a:buFont typeface="Wingdings" pitchFamily="2" charset="2"/>
              <a:buChar char="q"/>
            </a:pPr>
            <a:endParaRPr lang="en-GB" sz="1000" dirty="0"/>
          </a:p>
          <a:p>
            <a:pPr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First “hands-on” session (3h) </a:t>
            </a:r>
            <a:r>
              <a:rPr lang="en-GB" sz="2000" dirty="0"/>
              <a:t>(22</a:t>
            </a:r>
            <a:r>
              <a:rPr lang="en-GB" sz="2000" baseline="30000" dirty="0"/>
              <a:t>nd</a:t>
            </a:r>
            <a:r>
              <a:rPr lang="en-GB" sz="2000" dirty="0"/>
              <a:t> afternoon)</a:t>
            </a:r>
            <a:endParaRPr lang="en-GB" sz="1000" dirty="0"/>
          </a:p>
          <a:p>
            <a:pPr lvl="1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1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My first accelerator, a FODO cell</a:t>
            </a:r>
          </a:p>
          <a:p>
            <a:pPr lvl="1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2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My first matching</a:t>
            </a:r>
          </a:p>
          <a:p>
            <a:pPr marL="457200" lvl="1" indent="0">
              <a:buNone/>
            </a:pPr>
            <a:r>
              <a:rPr lang="en-GB" sz="2000" dirty="0"/>
              <a:t>	</a:t>
            </a:r>
            <a:r>
              <a:rPr lang="en-GB" sz="2000" b="1" dirty="0">
                <a:solidFill>
                  <a:srgbClr val="FFC000"/>
                </a:solidFill>
              </a:rPr>
              <a:t>30 minutes break</a:t>
            </a:r>
          </a:p>
          <a:p>
            <a:pPr lvl="1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3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Building a circular machine</a:t>
            </a:r>
          </a:p>
          <a:p>
            <a:pPr lvl="2">
              <a:buFont typeface="Wingdings" pitchFamily="2" charset="2"/>
              <a:buChar char="ü"/>
            </a:pPr>
            <a:endParaRPr lang="en-GB" sz="10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GB" sz="10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2333A6-F347-E241-BE2A-0090E2EA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9C70E-BE1A-C0D3-B208-4D73B1D5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D0ABC5-A55E-0276-E5ED-6FF05F62FF49}"/>
              </a:ext>
            </a:extLst>
          </p:cNvPr>
          <p:cNvSpPr txBox="1"/>
          <p:nvPr/>
        </p:nvSpPr>
        <p:spPr>
          <a:xfrm>
            <a:off x="544329" y="3918926"/>
            <a:ext cx="72372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Second “hands-on” session (3h) </a:t>
            </a:r>
            <a:r>
              <a:rPr lang="en-GB" sz="2000" dirty="0"/>
              <a:t>(23</a:t>
            </a:r>
            <a:r>
              <a:rPr lang="en-GB" sz="2000" baseline="30000" dirty="0"/>
              <a:t>rd</a:t>
            </a:r>
            <a:r>
              <a:rPr lang="en-GB" sz="2000" dirty="0"/>
              <a:t> afternoon)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4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Natural chromaticity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5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Chromaticity correction and non-linearities</a:t>
            </a:r>
          </a:p>
          <a:p>
            <a:pPr lvl="2"/>
            <a:r>
              <a:rPr lang="en-GB" sz="2000" b="1" dirty="0">
                <a:solidFill>
                  <a:srgbClr val="FFC000"/>
                </a:solidFill>
              </a:rPr>
              <a:t>30 minutes break</a:t>
            </a:r>
            <a:endParaRPr lang="en-GB" sz="20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2000" b="1" dirty="0">
                <a:solidFill>
                  <a:srgbClr val="1C19DE"/>
                </a:solidFill>
              </a:rPr>
              <a:t>Tutorial 6</a:t>
            </a:r>
            <a:r>
              <a:rPr lang="en-GB" sz="2000" dirty="0">
                <a:solidFill>
                  <a:srgbClr val="1C19DE"/>
                </a:solidFill>
              </a:rPr>
              <a:t>: </a:t>
            </a:r>
            <a:r>
              <a:rPr lang="en-GB" sz="2000" dirty="0"/>
              <a:t>Building a transfer line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6BFC11-D975-65F0-B796-162E40BA10D8}"/>
              </a:ext>
            </a:extLst>
          </p:cNvPr>
          <p:cNvSpPr txBox="1"/>
          <p:nvPr/>
        </p:nvSpPr>
        <p:spPr>
          <a:xfrm>
            <a:off x="544328" y="5952012"/>
            <a:ext cx="898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Tutors: </a:t>
            </a:r>
            <a:r>
              <a:rPr lang="en-GB" dirty="0"/>
              <a:t>Nuria Fuster-Martínez, Guido </a:t>
            </a:r>
            <a:r>
              <a:rPr lang="en-GB" dirty="0" err="1"/>
              <a:t>Sterbini</a:t>
            </a:r>
            <a:r>
              <a:rPr lang="en-GB" dirty="0"/>
              <a:t>, Davide </a:t>
            </a:r>
            <a:r>
              <a:rPr lang="en-GB" dirty="0" err="1"/>
              <a:t>Gamba</a:t>
            </a:r>
            <a:r>
              <a:rPr lang="en-GB" dirty="0"/>
              <a:t>, Sofia </a:t>
            </a:r>
            <a:r>
              <a:rPr lang="en-GB" dirty="0" err="1"/>
              <a:t>Kostoglou</a:t>
            </a:r>
            <a:r>
              <a:rPr lang="en-GB" dirty="0"/>
              <a:t>, Javier Olivares</a:t>
            </a:r>
          </a:p>
        </p:txBody>
      </p:sp>
      <p:pic>
        <p:nvPicPr>
          <p:cNvPr id="18" name="Imagen 17" descr="Imagen que contiene interior, objeto, reloj, oscuro&#10;&#10;Descripción generada automáticamente">
            <a:extLst>
              <a:ext uri="{FF2B5EF4-FFF2-40B4-BE49-F238E27FC236}">
                <a16:creationId xmlns:a16="http://schemas.microsoft.com/office/drawing/2014/main" id="{43EB6251-18C1-9783-9D9A-C260E7F3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231" y="2826803"/>
            <a:ext cx="3584574" cy="1389460"/>
          </a:xfrm>
          <a:prstGeom prst="rect">
            <a:avLst/>
          </a:prstGeom>
        </p:spPr>
      </p:pic>
      <p:pic>
        <p:nvPicPr>
          <p:cNvPr id="20" name="Imagen 19" descr="Icono&#10;&#10;Descripción generada automáticamente con confianza media">
            <a:extLst>
              <a:ext uri="{FF2B5EF4-FFF2-40B4-BE49-F238E27FC236}">
                <a16:creationId xmlns:a16="http://schemas.microsoft.com/office/drawing/2014/main" id="{D4445571-FA34-BB3B-ABA9-20122C5D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96" y="1108806"/>
            <a:ext cx="3778360" cy="1389461"/>
          </a:xfrm>
          <a:prstGeom prst="rect">
            <a:avLst/>
          </a:prstGeom>
        </p:spPr>
      </p:pic>
      <p:pic>
        <p:nvPicPr>
          <p:cNvPr id="22" name="Imagen 2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D7917B4-D0ED-93D2-04D7-29A5C863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845" y="4638354"/>
            <a:ext cx="3590690" cy="13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2A25A166-9739-9CD3-82B7-9D5EB2E50A1D}"/>
              </a:ext>
            </a:extLst>
          </p:cNvPr>
          <p:cNvSpPr txBox="1"/>
          <p:nvPr/>
        </p:nvSpPr>
        <p:spPr>
          <a:xfrm>
            <a:off x="703729" y="1889305"/>
            <a:ext cx="59307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/>
              <a:t>Example:</a:t>
            </a:r>
          </a:p>
          <a:p>
            <a:pPr marL="342900" indent="-342900">
              <a:buFont typeface="Wingdings" pitchFamily="2" charset="2"/>
              <a:buChar char="q"/>
            </a:pPr>
            <a:endParaRPr lang="en-GB" sz="1000" b="1" dirty="0"/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SELECT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FLAG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makethin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SLICE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MAKETHIN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SEQUENCE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seq_name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TRACK</a:t>
            </a:r>
            <a:r>
              <a:rPr lang="en-GB" sz="2000" i="1" dirty="0">
                <a:highlight>
                  <a:srgbClr val="FFFF00"/>
                </a:highlight>
              </a:rPr>
              <a:t>, 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dump,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file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=“name”,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DELTAP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=0.01;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11113">
              <a:buNone/>
            </a:pPr>
            <a:r>
              <a:rPr lang="en-GB" sz="2000" b="1" i="1" dirty="0">
                <a:solidFill>
                  <a:schemeClr val="accent5"/>
                </a:solidFill>
              </a:rPr>
              <a:t>    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START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=1e-3,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=1e-3,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=0;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chemeClr val="accent5"/>
                </a:solidFill>
              </a:rPr>
              <a:t>    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START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=1e-2,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=0,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 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=1e-3, </a:t>
            </a:r>
            <a:r>
              <a:rPr lang="en-GB" sz="2000" b="1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py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=0;</a:t>
            </a:r>
          </a:p>
          <a:p>
            <a:pPr marL="0" indent="0">
              <a:buNone/>
            </a:pPr>
            <a:endParaRPr lang="en-GB" sz="1000" i="1" dirty="0">
              <a:solidFill>
                <a:schemeClr val="accent5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sz="2000" b="1" i="1" dirty="0">
                <a:solidFill>
                  <a:schemeClr val="accent5"/>
                </a:solidFill>
              </a:rPr>
              <a:t>    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run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turns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=100;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8064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 Tracking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29" y="1016419"/>
            <a:ext cx="11001935" cy="87288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2000" dirty="0"/>
              <a:t> The TRACK module allows us to perform </a:t>
            </a:r>
            <a:r>
              <a:rPr lang="en-GB" sz="2000" b="1" dirty="0">
                <a:solidFill>
                  <a:srgbClr val="FF0000"/>
                </a:solidFill>
              </a:rPr>
              <a:t>single particle tracking </a:t>
            </a:r>
            <a:r>
              <a:rPr lang="en-GB" sz="2000" dirty="0"/>
              <a:t>for given initial conditions</a:t>
            </a:r>
          </a:p>
          <a:p>
            <a:pPr>
              <a:buFont typeface="Wingdings" pitchFamily="2" charset="2"/>
              <a:buChar char="q"/>
            </a:pPr>
            <a:r>
              <a:rPr lang="en-GB" sz="2000" dirty="0">
                <a:effectLst/>
              </a:rPr>
              <a:t> It is based on building transfer maps </a:t>
            </a:r>
            <a:r>
              <a:rPr lang="en-GB" sz="2000" dirty="0"/>
              <a:t>by </a:t>
            </a:r>
            <a:r>
              <a:rPr lang="en-GB" sz="2000" dirty="0">
                <a:effectLst/>
              </a:rPr>
              <a:t>solving the Hamiltonian equations of each element</a:t>
            </a: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241FC-7666-D948-8044-7E11901E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30</a:t>
            </a:fld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E4ACEA-B6C7-F54D-937F-D5B0E31F29AA}"/>
              </a:ext>
            </a:extLst>
          </p:cNvPr>
          <p:cNvSpPr txBox="1"/>
          <p:nvPr/>
        </p:nvSpPr>
        <p:spPr>
          <a:xfrm>
            <a:off x="5830273" y="3777139"/>
            <a:ext cx="28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Particles initial conditions!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B61598-42C5-EA41-B4BC-8B4679876D1B}"/>
              </a:ext>
            </a:extLst>
          </p:cNvPr>
          <p:cNvSpPr txBox="1"/>
          <p:nvPr/>
        </p:nvSpPr>
        <p:spPr>
          <a:xfrm>
            <a:off x="4302083" y="4365012"/>
            <a:ext cx="28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Number of turns!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26EE5A-841D-A842-BC8C-E285423B239B}"/>
              </a:ext>
            </a:extLst>
          </p:cNvPr>
          <p:cNvSpPr txBox="1"/>
          <p:nvPr/>
        </p:nvSpPr>
        <p:spPr>
          <a:xfrm>
            <a:off x="6204696" y="3138888"/>
            <a:ext cx="28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Off-momentum!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30B0667D-F48D-7148-909F-19600CDD5BC8}"/>
              </a:ext>
            </a:extLst>
          </p:cNvPr>
          <p:cNvSpPr/>
          <p:nvPr/>
        </p:nvSpPr>
        <p:spPr>
          <a:xfrm>
            <a:off x="5743440" y="2423183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C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6F69E9D-4CA1-AD4D-B4D5-5824E4758F73}"/>
              </a:ext>
            </a:extLst>
          </p:cNvPr>
          <p:cNvSpPr txBox="1"/>
          <p:nvPr/>
        </p:nvSpPr>
        <p:spPr>
          <a:xfrm>
            <a:off x="5991291" y="2458781"/>
            <a:ext cx="559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Convert the thick lattice to a thin lens one!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532EFDF-4594-7FCB-E9CA-D3BBDBC1C644}"/>
              </a:ext>
            </a:extLst>
          </p:cNvPr>
          <p:cNvSpPr txBox="1"/>
          <p:nvPr/>
        </p:nvSpPr>
        <p:spPr>
          <a:xfrm>
            <a:off x="703729" y="5003759"/>
            <a:ext cx="7671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075" indent="-92075">
              <a:buFont typeface="Wingdings" pitchFamily="2" charset="2"/>
              <a:buChar char="q"/>
            </a:pPr>
            <a:r>
              <a:rPr lang="en-GB" sz="1800" b="1" dirty="0">
                <a:solidFill>
                  <a:srgbClr val="FF0000"/>
                </a:solidFill>
              </a:rPr>
              <a:t> Output</a:t>
            </a:r>
            <a:r>
              <a:rPr lang="en-GB" sz="2000" b="1" dirty="0">
                <a:solidFill>
                  <a:srgbClr val="FF0000"/>
                </a:solidFill>
              </a:rPr>
              <a:t>: </a:t>
            </a:r>
            <a:r>
              <a:rPr lang="en-GB" sz="2000" b="1" dirty="0"/>
              <a:t>‘</a:t>
            </a:r>
            <a:r>
              <a:rPr lang="en-GB" sz="2000" i="1" dirty="0"/>
              <a:t>TRACK’ table, </a:t>
            </a:r>
            <a:r>
              <a:rPr lang="en-GB" sz="2000" i="1" dirty="0" err="1"/>
              <a:t>file.txt</a:t>
            </a:r>
            <a:endParaRPr lang="en-GB" sz="2000" i="1" dirty="0"/>
          </a:p>
          <a:p>
            <a:pPr marL="0" indent="0">
              <a:buNone/>
            </a:pPr>
            <a:endParaRPr lang="en-GB" sz="2000" i="1" dirty="0">
              <a:solidFill>
                <a:srgbClr val="1C19DE"/>
              </a:solidFill>
            </a:endParaRPr>
          </a:p>
          <a:p>
            <a:pPr marL="138113" indent="-138113">
              <a:buFont typeface="Wingdings" pitchFamily="2" charset="2"/>
              <a:buChar char="q"/>
            </a:pPr>
            <a:r>
              <a:rPr lang="en-GB" sz="2000" b="1" dirty="0">
                <a:solidFill>
                  <a:srgbClr val="FF0000"/>
                </a:solidFill>
              </a:rPr>
              <a:t> Plot: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C00000"/>
                </a:solidFill>
              </a:rPr>
              <a:t>	</a:t>
            </a:r>
            <a:r>
              <a:rPr lang="en-GB" sz="2000" b="1" i="1" dirty="0">
                <a:solidFill>
                  <a:srgbClr val="C00000"/>
                </a:solidFill>
                <a:highlight>
                  <a:srgbClr val="FFFF00"/>
                </a:highlight>
              </a:rPr>
              <a:t>PLOT</a:t>
            </a:r>
            <a:r>
              <a:rPr lang="en-GB" sz="2000" i="1" dirty="0">
                <a:solidFill>
                  <a:srgbClr val="C00000"/>
                </a:solidFill>
                <a:highlight>
                  <a:srgbClr val="FFFF00"/>
                </a:highlight>
              </a:rPr>
              <a:t>,</a:t>
            </a:r>
            <a:r>
              <a:rPr lang="en-GB" sz="2000" i="1" dirty="0">
                <a:highlight>
                  <a:srgbClr val="FFFF00"/>
                </a:highlight>
              </a:rPr>
              <a:t> 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file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="track1",</a:t>
            </a:r>
            <a:r>
              <a:rPr lang="en-GB" sz="2000" b="1" i="1" dirty="0">
                <a:solidFill>
                  <a:schemeClr val="accent5"/>
                </a:solidFill>
                <a:highlight>
                  <a:srgbClr val="FFFF00"/>
                </a:highlight>
              </a:rPr>
              <a:t>table=track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haxis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=x, 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vaxis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=</a:t>
            </a:r>
            <a:r>
              <a:rPr lang="en-GB" sz="2000" i="1" dirty="0" err="1">
                <a:solidFill>
                  <a:schemeClr val="accent5"/>
                </a:solidFill>
                <a:highlight>
                  <a:srgbClr val="FFFF00"/>
                </a:highlight>
              </a:rPr>
              <a:t>px</a:t>
            </a:r>
            <a:r>
              <a:rPr lang="en-GB" sz="2000" i="1" dirty="0">
                <a:solidFill>
                  <a:schemeClr val="accent5"/>
                </a:solidFill>
                <a:highlight>
                  <a:srgbClr val="FFFF00"/>
                </a:highlight>
              </a:rPr>
              <a:t>, colour=100;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3AA473-B8F5-307A-B0C9-7CB78C11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6A89E118-C20D-DE59-949E-EE01CFC70127}"/>
              </a:ext>
            </a:extLst>
          </p:cNvPr>
          <p:cNvSpPr/>
          <p:nvPr/>
        </p:nvSpPr>
        <p:spPr>
          <a:xfrm>
            <a:off x="5499600" y="3669447"/>
            <a:ext cx="156411" cy="5155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89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611"/>
            <a:ext cx="6096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Example case</a:t>
            </a:r>
            <a:endParaRPr lang="en-GB" sz="4000" b="1" dirty="0">
              <a:solidFill>
                <a:srgbClr val="1C19DE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7E3BAB-3EEA-3743-81C0-8F78F093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31</a:t>
            </a:fld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1608D86-A62D-5F44-AE12-1903827D0746}"/>
              </a:ext>
            </a:extLst>
          </p:cNvPr>
          <p:cNvSpPr txBox="1"/>
          <p:nvPr/>
        </p:nvSpPr>
        <p:spPr>
          <a:xfrm>
            <a:off x="245534" y="1072885"/>
            <a:ext cx="303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45D06BC-DD3B-FA40-AA5D-8B73A0FACF44}"/>
              </a:ext>
            </a:extLst>
          </p:cNvPr>
          <p:cNvGrpSpPr/>
          <p:nvPr/>
        </p:nvGrpSpPr>
        <p:grpSpPr>
          <a:xfrm>
            <a:off x="492421" y="202679"/>
            <a:ext cx="10736137" cy="3395096"/>
            <a:chOff x="473929" y="399065"/>
            <a:chExt cx="10736137" cy="3395096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E41E091-3F91-E641-A4F4-ADF399EAA579}"/>
                </a:ext>
              </a:extLst>
            </p:cNvPr>
            <p:cNvGrpSpPr/>
            <p:nvPr/>
          </p:nvGrpSpPr>
          <p:grpSpPr>
            <a:xfrm>
              <a:off x="473929" y="456411"/>
              <a:ext cx="10736137" cy="3337749"/>
              <a:chOff x="473929" y="456411"/>
              <a:chExt cx="10736137" cy="3337749"/>
            </a:xfrm>
          </p:grpSpPr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13EC2B6-89B6-884A-BE92-D6E590D8A8BC}"/>
                  </a:ext>
                </a:extLst>
              </p:cNvPr>
              <p:cNvSpPr txBox="1"/>
              <p:nvPr/>
            </p:nvSpPr>
            <p:spPr>
              <a:xfrm>
                <a:off x="473929" y="1437660"/>
                <a:ext cx="3914477" cy="70788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accent6"/>
                    </a:solidFill>
                  </a:rPr>
                  <a:t>What is the machine in question?</a:t>
                </a:r>
              </a:p>
              <a:p>
                <a:pPr algn="ctr"/>
                <a:endParaRPr lang="en-GB" sz="2000" b="1" dirty="0">
                  <a:solidFill>
                    <a:schemeClr val="accent6"/>
                  </a:solidFill>
                </a:endParaRPr>
              </a:p>
            </p:txBody>
          </p:sp>
          <p:pic>
            <p:nvPicPr>
              <p:cNvPr id="18" name="Imagen 17" descr="Imagen que contiene Texto&#10;&#10;Descripción generada automáticamente">
                <a:extLst>
                  <a:ext uri="{FF2B5EF4-FFF2-40B4-BE49-F238E27FC236}">
                    <a16:creationId xmlns:a16="http://schemas.microsoft.com/office/drawing/2014/main" id="{49B1EB1D-D41A-5C47-9EDA-E310733C1C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119"/>
              <a:stretch/>
            </p:blipFill>
            <p:spPr>
              <a:xfrm>
                <a:off x="5443167" y="2461467"/>
                <a:ext cx="5746252" cy="1332693"/>
              </a:xfrm>
              <a:prstGeom prst="rect">
                <a:avLst/>
              </a:prstGeom>
            </p:spPr>
          </p:pic>
          <p:pic>
            <p:nvPicPr>
              <p:cNvPr id="26" name="Imagen 25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2B8431A6-048C-F744-A6EA-8AE2B1C27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0304" y="456411"/>
                <a:ext cx="5759762" cy="1988286"/>
              </a:xfrm>
              <a:prstGeom prst="rect">
                <a:avLst/>
              </a:prstGeom>
            </p:spPr>
          </p:pic>
        </p:grp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1E9E694-E0A9-574A-9224-37A4D5938666}"/>
                </a:ext>
              </a:extLst>
            </p:cNvPr>
            <p:cNvSpPr/>
            <p:nvPr/>
          </p:nvSpPr>
          <p:spPr>
            <a:xfrm>
              <a:off x="5417809" y="399065"/>
              <a:ext cx="5792257" cy="339509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94A13C5B-3647-9D4E-9DA9-4E27F967CA3E}"/>
              </a:ext>
            </a:extLst>
          </p:cNvPr>
          <p:cNvGrpSpPr/>
          <p:nvPr/>
        </p:nvGrpSpPr>
        <p:grpSpPr>
          <a:xfrm>
            <a:off x="485283" y="3669692"/>
            <a:ext cx="10747493" cy="817970"/>
            <a:chOff x="473928" y="4010811"/>
            <a:chExt cx="10747493" cy="81797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DFAC0234-3035-8A4E-AE7F-09FFE67F2ABA}"/>
                </a:ext>
              </a:extLst>
            </p:cNvPr>
            <p:cNvGrpSpPr/>
            <p:nvPr/>
          </p:nvGrpSpPr>
          <p:grpSpPr>
            <a:xfrm>
              <a:off x="473928" y="4059961"/>
              <a:ext cx="10736137" cy="768820"/>
              <a:chOff x="473928" y="4059961"/>
              <a:chExt cx="10736137" cy="768820"/>
            </a:xfrm>
          </p:grpSpPr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1C27CC6-8750-A341-854E-8C06C3A12BB5}"/>
                  </a:ext>
                </a:extLst>
              </p:cNvPr>
              <p:cNvSpPr txBox="1"/>
              <p:nvPr/>
            </p:nvSpPr>
            <p:spPr>
              <a:xfrm>
                <a:off x="473928" y="4059961"/>
                <a:ext cx="3914477" cy="707886"/>
              </a:xfrm>
              <a:prstGeom prst="rect">
                <a:avLst/>
              </a:prstGeom>
              <a:noFill/>
              <a:ln>
                <a:solidFill>
                  <a:srgbClr val="081EB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rgbClr val="081EB6"/>
                    </a:solidFill>
                  </a:rPr>
                  <a:t>What will be running in the machine?</a:t>
                </a:r>
              </a:p>
            </p:txBody>
          </p:sp>
          <p:pic>
            <p:nvPicPr>
              <p:cNvPr id="20" name="Imagen 19" descr="Rectángulo&#10;&#10;Descripción generada automáticamente con confianza baja">
                <a:extLst>
                  <a:ext uri="{FF2B5EF4-FFF2-40B4-BE49-F238E27FC236}">
                    <a16:creationId xmlns:a16="http://schemas.microsoft.com/office/drawing/2014/main" id="{255B7260-EF21-454D-92BD-BDB14401B5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440"/>
              <a:stretch/>
            </p:blipFill>
            <p:spPr>
              <a:xfrm>
                <a:off x="5434732" y="4095231"/>
                <a:ext cx="5775333" cy="733550"/>
              </a:xfrm>
              <a:prstGeom prst="rect">
                <a:avLst/>
              </a:prstGeom>
            </p:spPr>
          </p:pic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F14B5A91-8EDD-B44B-B5A7-6D0E773F333F}"/>
                </a:ext>
              </a:extLst>
            </p:cNvPr>
            <p:cNvSpPr/>
            <p:nvPr/>
          </p:nvSpPr>
          <p:spPr>
            <a:xfrm>
              <a:off x="5429164" y="4010811"/>
              <a:ext cx="5792257" cy="760802"/>
            </a:xfrm>
            <a:prstGeom prst="rect">
              <a:avLst/>
            </a:prstGeom>
            <a:noFill/>
            <a:ln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E111643-33BB-8440-BD03-AD279168A3B6}"/>
              </a:ext>
            </a:extLst>
          </p:cNvPr>
          <p:cNvGrpSpPr/>
          <p:nvPr/>
        </p:nvGrpSpPr>
        <p:grpSpPr>
          <a:xfrm>
            <a:off x="648265" y="2316579"/>
            <a:ext cx="3588512" cy="1196968"/>
            <a:chOff x="1327355" y="3752599"/>
            <a:chExt cx="5344661" cy="2712425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6B5E6694-9B16-E646-8977-5AB6E113D636}"/>
                </a:ext>
              </a:extLst>
            </p:cNvPr>
            <p:cNvGrpSpPr/>
            <p:nvPr/>
          </p:nvGrpSpPr>
          <p:grpSpPr>
            <a:xfrm>
              <a:off x="1327355" y="3762709"/>
              <a:ext cx="5102942" cy="2021894"/>
              <a:chOff x="1246144" y="3752600"/>
              <a:chExt cx="5102942" cy="2021894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345AD720-7259-5C47-B1B5-34B3A96EF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6144" y="4417621"/>
                <a:ext cx="510294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A74D4447-8973-8C43-8A47-44168B361B15}"/>
                  </a:ext>
                </a:extLst>
              </p:cNvPr>
              <p:cNvSpPr/>
              <p:nvPr/>
            </p:nvSpPr>
            <p:spPr>
              <a:xfrm>
                <a:off x="4019797" y="3752600"/>
                <a:ext cx="403761" cy="12706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cxnSp>
            <p:nvCxnSpPr>
              <p:cNvPr id="41" name="Conector recto de flecha 40">
                <a:extLst>
                  <a:ext uri="{FF2B5EF4-FFF2-40B4-BE49-F238E27FC236}">
                    <a16:creationId xmlns:a16="http://schemas.microsoft.com/office/drawing/2014/main" id="{4F7FF2DC-BC45-4C43-AD60-B7570D24A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415" y="4694372"/>
                <a:ext cx="186864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5C4542B5-FEDF-F146-8D1A-F9374CD16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383" y="5656006"/>
                <a:ext cx="4551703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21944A53-4BD3-C746-97E6-20F2F81BBD9D}"/>
                  </a:ext>
                </a:extLst>
              </p:cNvPr>
              <p:cNvSpPr txBox="1"/>
              <p:nvPr/>
            </p:nvSpPr>
            <p:spPr>
              <a:xfrm>
                <a:off x="2105882" y="4896132"/>
                <a:ext cx="1847380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 err="1"/>
                  <a:t>L</a:t>
                </a:r>
                <a:r>
                  <a:rPr lang="en-GB" sz="1200" baseline="-25000" dirty="0" err="1"/>
                  <a:t>d</a:t>
                </a:r>
                <a:endParaRPr lang="en-GB" sz="1200" dirty="0"/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8CC38E6-86D2-C14A-B117-0EC16B416C1D}"/>
                  </a:ext>
                </a:extLst>
              </p:cNvPr>
              <p:cNvSpPr txBox="1"/>
              <p:nvPr/>
            </p:nvSpPr>
            <p:spPr>
              <a:xfrm>
                <a:off x="1768653" y="5146792"/>
                <a:ext cx="740447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FQ</a:t>
                </a:r>
              </a:p>
            </p:txBody>
          </p: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E9B0CF1D-FE26-1E4C-944B-54E7518A3C97}"/>
                  </a:ext>
                </a:extLst>
              </p:cNvPr>
              <p:cNvSpPr txBox="1"/>
              <p:nvPr/>
            </p:nvSpPr>
            <p:spPr>
              <a:xfrm>
                <a:off x="4019797" y="5146792"/>
                <a:ext cx="631721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DQ</a:t>
                </a:r>
              </a:p>
            </p:txBody>
          </p:sp>
          <p:cxnSp>
            <p:nvCxnSpPr>
              <p:cNvPr id="46" name="Conector recto de flecha 45">
                <a:extLst>
                  <a:ext uri="{FF2B5EF4-FFF2-40B4-BE49-F238E27FC236}">
                    <a16:creationId xmlns:a16="http://schemas.microsoft.com/office/drawing/2014/main" id="{CF09561B-F41A-2141-8ABD-6C0FE24F6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3394" y="5139675"/>
                <a:ext cx="402857" cy="2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113E7983-B381-5948-9224-D57DB889A063}"/>
                  </a:ext>
                </a:extLst>
              </p:cNvPr>
              <p:cNvSpPr txBox="1"/>
              <p:nvPr/>
            </p:nvSpPr>
            <p:spPr>
              <a:xfrm>
                <a:off x="4600164" y="4769775"/>
                <a:ext cx="631722" cy="62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err="1"/>
                  <a:t>L</a:t>
                </a:r>
                <a:r>
                  <a:rPr lang="en-GB" sz="1200" baseline="-25000" dirty="0" err="1"/>
                  <a:t>q</a:t>
                </a:r>
                <a:endParaRPr lang="en-GB" sz="1200" dirty="0"/>
              </a:p>
            </p:txBody>
          </p:sp>
        </p:grp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FB5816F-B719-E249-BC32-F6C5F4777CFB}"/>
                </a:ext>
              </a:extLst>
            </p:cNvPr>
            <p:cNvSpPr/>
            <p:nvPr/>
          </p:nvSpPr>
          <p:spPr>
            <a:xfrm>
              <a:off x="1849866" y="3752599"/>
              <a:ext cx="403761" cy="127065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D592006-9D2F-464F-8A46-E24B93B81DC0}"/>
                </a:ext>
              </a:extLst>
            </p:cNvPr>
            <p:cNvSpPr txBox="1"/>
            <p:nvPr/>
          </p:nvSpPr>
          <p:spPr>
            <a:xfrm>
              <a:off x="1878594" y="5837322"/>
              <a:ext cx="4793422" cy="627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err="1"/>
                <a:t>L</a:t>
              </a:r>
              <a:r>
                <a:rPr lang="en-GB" sz="1200" baseline="-25000" dirty="0" err="1"/>
                <a:t>cell</a:t>
              </a:r>
              <a:endParaRPr lang="en-GB" sz="1200" dirty="0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B57B7D-7AB5-E151-8F43-E72346F3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  <a:endParaRPr lang="en-GB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FD49F5F-738F-7545-A35A-CC5256E83900}"/>
              </a:ext>
            </a:extLst>
          </p:cNvPr>
          <p:cNvGrpSpPr/>
          <p:nvPr/>
        </p:nvGrpSpPr>
        <p:grpSpPr>
          <a:xfrm>
            <a:off x="485283" y="4520629"/>
            <a:ext cx="10758848" cy="1884332"/>
            <a:chOff x="473929" y="4865064"/>
            <a:chExt cx="10758848" cy="1884332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A6120BA3-B3B3-D044-B837-63DB71108D88}"/>
                </a:ext>
              </a:extLst>
            </p:cNvPr>
            <p:cNvGrpSpPr/>
            <p:nvPr/>
          </p:nvGrpSpPr>
          <p:grpSpPr>
            <a:xfrm>
              <a:off x="473929" y="4865064"/>
              <a:ext cx="10758848" cy="1813992"/>
              <a:chOff x="473929" y="4865064"/>
              <a:chExt cx="10758848" cy="1813992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B543692-8C08-5249-AA16-BA68DF61385A}"/>
                  </a:ext>
                </a:extLst>
              </p:cNvPr>
              <p:cNvSpPr txBox="1"/>
              <p:nvPr/>
            </p:nvSpPr>
            <p:spPr>
              <a:xfrm>
                <a:off x="473929" y="5617268"/>
                <a:ext cx="3914476" cy="70788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rgbClr val="7030A0"/>
                    </a:solidFill>
                  </a:rPr>
                  <a:t>What do you want to study about the machine?</a:t>
                </a:r>
              </a:p>
            </p:txBody>
          </p:sp>
          <p:pic>
            <p:nvPicPr>
              <p:cNvPr id="22" name="Imagen 21" descr="Imagen que contiene Diagrama&#10;&#10;Descripción generada automáticamente">
                <a:extLst>
                  <a:ext uri="{FF2B5EF4-FFF2-40B4-BE49-F238E27FC236}">
                    <a16:creationId xmlns:a16="http://schemas.microsoft.com/office/drawing/2014/main" id="{3CF6540C-6DD5-7841-A2F0-2D08EEDD1A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855"/>
              <a:stretch/>
            </p:blipFill>
            <p:spPr>
              <a:xfrm>
                <a:off x="5450305" y="4865064"/>
                <a:ext cx="5782472" cy="752204"/>
              </a:xfrm>
              <a:prstGeom prst="rect">
                <a:avLst/>
              </a:prstGeom>
            </p:spPr>
          </p:pic>
          <p:pic>
            <p:nvPicPr>
              <p:cNvPr id="24" name="Imagen 23" descr="Texto&#10;&#10;Descripción generada automáticamente con confianza baja">
                <a:extLst>
                  <a:ext uri="{FF2B5EF4-FFF2-40B4-BE49-F238E27FC236}">
                    <a16:creationId xmlns:a16="http://schemas.microsoft.com/office/drawing/2014/main" id="{8FB39798-B14A-874B-A623-AFDC114F5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4733" y="5649536"/>
                <a:ext cx="5782471" cy="1029520"/>
              </a:xfrm>
              <a:prstGeom prst="rect">
                <a:avLst/>
              </a:prstGeom>
            </p:spPr>
          </p:pic>
        </p:grp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8DB72D6B-3B20-7E4C-8A22-F339A45AB949}"/>
                </a:ext>
              </a:extLst>
            </p:cNvPr>
            <p:cNvSpPr/>
            <p:nvPr/>
          </p:nvSpPr>
          <p:spPr>
            <a:xfrm>
              <a:off x="5429165" y="4865064"/>
              <a:ext cx="5788040" cy="188433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829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4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i="1" dirty="0"/>
              <a:t> Interactive mode</a:t>
            </a:r>
          </a:p>
          <a:p>
            <a:pPr>
              <a:buFont typeface="Wingdings" pitchFamily="2" charset="2"/>
              <a:buChar char="q"/>
            </a:pPr>
            <a:endParaRPr lang="en-GB" i="1" dirty="0"/>
          </a:p>
          <a:p>
            <a:pPr>
              <a:buFont typeface="Wingdings" pitchFamily="2" charset="2"/>
              <a:buChar char="q"/>
            </a:pPr>
            <a:r>
              <a:rPr lang="en-GB" i="1" dirty="0"/>
              <a:t> Batch mode</a:t>
            </a:r>
          </a:p>
          <a:p>
            <a:pPr>
              <a:buFont typeface="Wingdings" pitchFamily="2" charset="2"/>
              <a:buChar char="q"/>
            </a:pPr>
            <a:endParaRPr lang="en-GB" i="1" dirty="0"/>
          </a:p>
          <a:p>
            <a:pPr>
              <a:buFont typeface="Wingdings" pitchFamily="2" charset="2"/>
              <a:buChar char="q"/>
            </a:pPr>
            <a:r>
              <a:rPr lang="en-GB" i="1" dirty="0"/>
              <a:t> Python interface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4B25DB-D7B4-7043-BC83-1B422776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32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0476CD-E55E-9DB6-7247-C6844FD3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283874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65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interactive mode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36" y="1508484"/>
            <a:ext cx="6404544" cy="435133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GB" sz="2000" dirty="0"/>
              <a:t> First you need to download the last release from the MAD-X repository and install it following the instructions in: </a:t>
            </a:r>
            <a:r>
              <a:rPr lang="en-GB" sz="2000" dirty="0">
                <a:hlinkClick r:id="rId2"/>
              </a:rPr>
              <a:t>http://madx.web.cern.ch/madx/</a:t>
            </a:r>
            <a:r>
              <a:rPr lang="en-GB" sz="2000" dirty="0"/>
              <a:t> </a:t>
            </a:r>
          </a:p>
          <a:p>
            <a:pPr marL="0" indent="0" algn="just">
              <a:buNone/>
            </a:pPr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In Windows, run the executable</a:t>
            </a:r>
          </a:p>
          <a:p>
            <a:pPr marL="0" indent="0" algn="just">
              <a:buNone/>
            </a:pPr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In Linux (OXS), execute </a:t>
            </a:r>
            <a:r>
              <a:rPr lang="en-GB" sz="2000" i="1" dirty="0"/>
              <a:t>./</a:t>
            </a:r>
            <a:r>
              <a:rPr lang="en-GB" sz="2000" i="1" dirty="0" err="1"/>
              <a:t>madx</a:t>
            </a:r>
            <a:r>
              <a:rPr lang="en-GB" sz="2000" dirty="0"/>
              <a:t> in the containing directory</a:t>
            </a:r>
          </a:p>
          <a:p>
            <a:pPr algn="just">
              <a:buFont typeface="Wingdings" pitchFamily="2" charset="2"/>
              <a:buChar char="q"/>
            </a:pPr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Then, you can start typing the MAD-X commands one after the other from the command line.</a:t>
            </a:r>
          </a:p>
          <a:p>
            <a:endParaRPr lang="en-GB" sz="2200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F1D47F8-0645-6F49-9394-4436877A3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6385" r="42576" b="21828"/>
          <a:stretch/>
        </p:blipFill>
        <p:spPr>
          <a:xfrm>
            <a:off x="7583104" y="2650320"/>
            <a:ext cx="3873790" cy="276966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DFDBC7-6E4C-4748-9F9E-D481E2C9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33</a:t>
            </a:fld>
            <a:endParaRPr lang="en-GB"/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FC471548-3D69-6019-A7E7-C64BC28665B0}"/>
              </a:ext>
            </a:extLst>
          </p:cNvPr>
          <p:cNvSpPr/>
          <p:nvPr/>
        </p:nvSpPr>
        <p:spPr>
          <a:xfrm>
            <a:off x="798653" y="5509549"/>
            <a:ext cx="497712" cy="190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391F84-C684-3CA1-380F-0CAD090AC21E}"/>
              </a:ext>
            </a:extLst>
          </p:cNvPr>
          <p:cNvSpPr txBox="1"/>
          <p:nvPr/>
        </p:nvSpPr>
        <p:spPr>
          <a:xfrm>
            <a:off x="1387997" y="5419988"/>
            <a:ext cx="329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This is usually </a:t>
            </a:r>
            <a:r>
              <a:rPr lang="en-AU" b="1">
                <a:solidFill>
                  <a:srgbClr val="FF0000"/>
                </a:solidFill>
              </a:rPr>
              <a:t>not practical…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FCFEBB-EEDE-81CE-12A6-EAEACB38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405400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7A5267BB-A6E7-1E64-D7EE-19B4CB519DF6}"/>
              </a:ext>
            </a:extLst>
          </p:cNvPr>
          <p:cNvSpPr/>
          <p:nvPr/>
        </p:nvSpPr>
        <p:spPr>
          <a:xfrm>
            <a:off x="1033897" y="4870409"/>
            <a:ext cx="3183038" cy="706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AD57C18-7DF9-9486-3735-F539868840B3}"/>
              </a:ext>
            </a:extLst>
          </p:cNvPr>
          <p:cNvSpPr/>
          <p:nvPr/>
        </p:nvSpPr>
        <p:spPr>
          <a:xfrm>
            <a:off x="995423" y="2812648"/>
            <a:ext cx="3183038" cy="706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batch mode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3F50A7-2ECC-A24D-99B5-548DA8C7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34</a:t>
            </a:fld>
            <a:endParaRPr lang="en-GB"/>
          </a:p>
        </p:txBody>
      </p:sp>
      <p:pic>
        <p:nvPicPr>
          <p:cNvPr id="6" name="Imagen 5" descr="Tabla&#10;&#10;Descripción generada automáticamente con confianza media">
            <a:extLst>
              <a:ext uri="{FF2B5EF4-FFF2-40B4-BE49-F238E27FC236}">
                <a16:creationId xmlns:a16="http://schemas.microsoft.com/office/drawing/2014/main" id="{49C6D0FF-BA8E-C649-B860-BD352FF0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8" r="7313"/>
          <a:stretch/>
        </p:blipFill>
        <p:spPr>
          <a:xfrm>
            <a:off x="6712112" y="1615070"/>
            <a:ext cx="4165738" cy="44753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9C75E0A-6055-1F42-AD27-43075F4E6ADD}"/>
              </a:ext>
            </a:extLst>
          </p:cNvPr>
          <p:cNvSpPr txBox="1"/>
          <p:nvPr/>
        </p:nvSpPr>
        <p:spPr>
          <a:xfrm>
            <a:off x="-497541" y="-268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F2DA80-2728-2947-9477-A924865934DB}"/>
              </a:ext>
            </a:extLst>
          </p:cNvPr>
          <p:cNvSpPr/>
          <p:nvPr/>
        </p:nvSpPr>
        <p:spPr>
          <a:xfrm>
            <a:off x="6673638" y="1538164"/>
            <a:ext cx="4204212" cy="455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C37DBE-4F74-B03F-474D-9F2084E0CB06}"/>
              </a:ext>
            </a:extLst>
          </p:cNvPr>
          <p:cNvSpPr txBox="1"/>
          <p:nvPr/>
        </p:nvSpPr>
        <p:spPr>
          <a:xfrm>
            <a:off x="6673638" y="1087582"/>
            <a:ext cx="4204212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err="1">
                <a:solidFill>
                  <a:srgbClr val="C00000"/>
                </a:solidFill>
              </a:rPr>
              <a:t>myfile.madx</a:t>
            </a:r>
            <a:endParaRPr lang="es-ES_tradnl" b="1" i="1" dirty="0">
              <a:solidFill>
                <a:srgbClr val="C00000"/>
              </a:solidFill>
            </a:endParaRP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98EECA5-6FFB-0D92-BC7A-C242BEDD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C15D4D2-DAD3-F5AE-BF17-A3DB3868FBFB}"/>
              </a:ext>
            </a:extLst>
          </p:cNvPr>
          <p:cNvSpPr txBox="1">
            <a:spLocks/>
          </p:cNvSpPr>
          <p:nvPr/>
        </p:nvSpPr>
        <p:spPr>
          <a:xfrm>
            <a:off x="620372" y="1615070"/>
            <a:ext cx="56782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q"/>
            </a:pPr>
            <a:r>
              <a:rPr lang="en-GB" sz="2000" dirty="0"/>
              <a:t> After writing your script in a separate file </a:t>
            </a:r>
            <a:r>
              <a:rPr lang="en-GB" sz="2000" i="1" dirty="0" err="1"/>
              <a:t>myfile.madx</a:t>
            </a:r>
            <a:r>
              <a:rPr lang="en-GB" sz="2000" dirty="0"/>
              <a:t>, you can call it in Windows after running MAD-X:</a:t>
            </a: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en-GB" sz="2000" dirty="0"/>
          </a:p>
          <a:p>
            <a:pPr marL="457200" lvl="1" indent="0" algn="just">
              <a:buFont typeface="Arial" panose="020B0604020202020204" pitchFamily="34" charset="0"/>
              <a:buNone/>
            </a:pPr>
            <a:r>
              <a:rPr lang="en-GB" sz="2000" dirty="0" err="1"/>
              <a:t>madx</a:t>
            </a:r>
            <a:endParaRPr lang="en-GB" sz="2000" dirty="0"/>
          </a:p>
          <a:p>
            <a:pPr marL="457200" lvl="1" indent="0" algn="just">
              <a:buFont typeface="Arial" panose="020B0604020202020204" pitchFamily="34" charset="0"/>
              <a:buNone/>
            </a:pPr>
            <a:r>
              <a:rPr lang="en-GB" sz="2000" dirty="0"/>
              <a:t>X: </a:t>
            </a:r>
            <a:r>
              <a:rPr lang="en-GB" sz="2000" dirty="0">
                <a:sym typeface="Wingdings" pitchFamily="2" charset="2"/>
              </a:rPr>
              <a:t>==&gt; </a:t>
            </a:r>
            <a:r>
              <a:rPr lang="en-GB" sz="2000" dirty="0">
                <a:solidFill>
                  <a:srgbClr val="C00000"/>
                </a:solidFill>
                <a:sym typeface="Wingdings" pitchFamily="2" charset="2"/>
              </a:rPr>
              <a:t>call</a:t>
            </a:r>
            <a:r>
              <a:rPr lang="en-GB" sz="2000" dirty="0">
                <a:sym typeface="Wingdings" pitchFamily="2" charset="2"/>
              </a:rPr>
              <a:t>, </a:t>
            </a:r>
            <a:r>
              <a:rPr lang="en-GB" sz="2000" dirty="0">
                <a:solidFill>
                  <a:schemeClr val="accent5"/>
                </a:solidFill>
                <a:sym typeface="Wingdings" pitchFamily="2" charset="2"/>
              </a:rPr>
              <a:t>file=</a:t>
            </a:r>
            <a:r>
              <a:rPr lang="en-GB" sz="2000" dirty="0" err="1">
                <a:solidFill>
                  <a:srgbClr val="C00000"/>
                </a:solidFill>
                <a:sym typeface="Wingdings" pitchFamily="2" charset="2"/>
              </a:rPr>
              <a:t>myfile.madx</a:t>
            </a:r>
            <a:r>
              <a:rPr lang="en-GB" sz="2000" dirty="0">
                <a:sym typeface="Wingdings" pitchFamily="2" charset="2"/>
              </a:rPr>
              <a:t>;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GB" sz="2000" dirty="0"/>
          </a:p>
          <a:p>
            <a:pPr algn="just"/>
            <a:endParaRPr lang="en-GB" sz="2000" dirty="0"/>
          </a:p>
          <a:p>
            <a:pPr algn="just">
              <a:buFont typeface="Wingdings" pitchFamily="2" charset="2"/>
              <a:buChar char="q"/>
            </a:pPr>
            <a:r>
              <a:rPr lang="en-GB" sz="2000" dirty="0"/>
              <a:t> In Linux, you can also type in the terminal: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GB" sz="2000" dirty="0"/>
          </a:p>
          <a:p>
            <a:pPr marL="457200" lvl="1" indent="0" algn="just">
              <a:buFont typeface="Arial" panose="020B0604020202020204" pitchFamily="34" charset="0"/>
              <a:buNone/>
            </a:pPr>
            <a:r>
              <a:rPr lang="en-GB" sz="2000" dirty="0"/>
              <a:t>./</a:t>
            </a:r>
            <a:r>
              <a:rPr lang="en-GB" sz="2000" dirty="0" err="1"/>
              <a:t>madx</a:t>
            </a:r>
            <a:r>
              <a:rPr lang="en-GB" sz="2000" dirty="0"/>
              <a:t> </a:t>
            </a:r>
            <a:r>
              <a:rPr lang="en-GB" sz="2000" dirty="0" err="1">
                <a:solidFill>
                  <a:srgbClr val="C00000"/>
                </a:solidFill>
              </a:rPr>
              <a:t>myfile.madx</a:t>
            </a:r>
            <a:endParaRPr lang="en-GB" sz="2000" dirty="0">
              <a:solidFill>
                <a:srgbClr val="C00000"/>
              </a:solidFill>
            </a:endParaRP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282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87" y="3116743"/>
            <a:ext cx="10822113" cy="3729689"/>
          </a:xfrm>
          <a:ln>
            <a:noFill/>
          </a:ln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AU" sz="2400" b="1" dirty="0">
                <a:solidFill>
                  <a:srgbClr val="FF0000"/>
                </a:solidFill>
              </a:rPr>
              <a:t>Why?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b="1" dirty="0"/>
              <a:t> </a:t>
            </a:r>
            <a:r>
              <a:rPr lang="en-GB" sz="2000" dirty="0"/>
              <a:t>MAD-X has no graphical interface and for detailed processing of MAD-X results, other programming languages are often used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</a:t>
            </a:r>
            <a:r>
              <a:rPr lang="en-AU" sz="2000" dirty="0"/>
              <a:t>Python is widely used in the physics community and provides powerful numerical and plotting libraries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dirty="0"/>
              <a:t> </a:t>
            </a:r>
            <a:r>
              <a:rPr lang="en-AU" sz="2000" dirty="0" err="1"/>
              <a:t>Jupyter</a:t>
            </a:r>
            <a:r>
              <a:rPr lang="en-AU" sz="2000" dirty="0"/>
              <a:t> is web application that allows to create and share live code</a:t>
            </a:r>
            <a:endParaRPr lang="en-AU" sz="2000" u="sng" dirty="0">
              <a:solidFill>
                <a:srgbClr val="081EB6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35</a:t>
            </a:fld>
            <a:endParaRPr lang="en-GB"/>
          </a:p>
        </p:txBody>
      </p:sp>
      <p:pic>
        <p:nvPicPr>
          <p:cNvPr id="6" name="Imagen 5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37A5F49A-6400-682A-0701-CCCCB93C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00" y="2351215"/>
            <a:ext cx="2392599" cy="846612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C392A6-CE7A-A1DA-C847-A911DBC6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667" y="1272676"/>
            <a:ext cx="2151812" cy="11021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A5D4AC-7A51-E32A-9494-B9CA25DF80D8}"/>
              </a:ext>
            </a:extLst>
          </p:cNvPr>
          <p:cNvSpPr txBox="1"/>
          <p:nvPr/>
        </p:nvSpPr>
        <p:spPr>
          <a:xfrm>
            <a:off x="531687" y="1272676"/>
            <a:ext cx="6616687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dirty="0"/>
              <a:t>During the workshop we will use MAD-X trough a </a:t>
            </a:r>
            <a:r>
              <a:rPr lang="en-AU" sz="2000" b="1" dirty="0">
                <a:solidFill>
                  <a:srgbClr val="FF0000"/>
                </a:solidFill>
              </a:rPr>
              <a:t>python </a:t>
            </a:r>
            <a:r>
              <a:rPr lang="en-AU" sz="2000" b="1" dirty="0" err="1">
                <a:solidFill>
                  <a:srgbClr val="FF0000"/>
                </a:solidFill>
              </a:rPr>
              <a:t>jupyter</a:t>
            </a:r>
            <a:r>
              <a:rPr lang="en-AU" sz="2000" b="1" dirty="0">
                <a:solidFill>
                  <a:srgbClr val="FF0000"/>
                </a:solidFill>
              </a:rPr>
              <a:t> interface </a:t>
            </a:r>
            <a:r>
              <a:rPr lang="en-AU" sz="2000" dirty="0"/>
              <a:t>based on the python scripting language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F38C25-CB1D-111C-8BE0-FEA93A45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30828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36</a:t>
            </a:fld>
            <a:endParaRPr lang="en-GB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F089990-7C7C-BC2D-36D0-8DBC01108AFE}"/>
              </a:ext>
            </a:extLst>
          </p:cNvPr>
          <p:cNvGrpSpPr/>
          <p:nvPr/>
        </p:nvGrpSpPr>
        <p:grpSpPr>
          <a:xfrm>
            <a:off x="313249" y="1753549"/>
            <a:ext cx="11040551" cy="4361366"/>
            <a:chOff x="504718" y="1367242"/>
            <a:chExt cx="11040551" cy="4361366"/>
          </a:xfrm>
        </p:grpSpPr>
        <p:pic>
          <p:nvPicPr>
            <p:cNvPr id="6" name="Imagen 5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37A5F49A-6400-682A-0701-CCCCB93C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8640" y="1731622"/>
              <a:ext cx="1303324" cy="461176"/>
            </a:xfrm>
            <a:prstGeom prst="rect">
              <a:avLst/>
            </a:prstGeom>
          </p:spPr>
        </p:pic>
        <p:pic>
          <p:nvPicPr>
            <p:cNvPr id="8" name="Imagen 7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BAC392A6-CE7A-A1DA-C847-A911DBC6F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057" y="1549432"/>
              <a:ext cx="1408946" cy="721655"/>
            </a:xfrm>
            <a:prstGeom prst="rect">
              <a:avLst/>
            </a:prstGeom>
          </p:spPr>
        </p:pic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F05CCAB-40A0-5A46-0489-B838C463F50A}"/>
                </a:ext>
              </a:extLst>
            </p:cNvPr>
            <p:cNvGrpSpPr/>
            <p:nvPr/>
          </p:nvGrpSpPr>
          <p:grpSpPr>
            <a:xfrm>
              <a:off x="504718" y="2102461"/>
              <a:ext cx="10556739" cy="3626147"/>
              <a:chOff x="282832" y="1543331"/>
              <a:chExt cx="9313533" cy="3836443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1FF7FF12-7524-FC56-B320-5AA376859FAD}"/>
                  </a:ext>
                </a:extLst>
              </p:cNvPr>
              <p:cNvSpPr/>
              <p:nvPr/>
            </p:nvSpPr>
            <p:spPr>
              <a:xfrm>
                <a:off x="7771326" y="1752054"/>
                <a:ext cx="1825039" cy="859127"/>
              </a:xfrm>
              <a:prstGeom prst="ellipse">
                <a:avLst/>
              </a:prstGeom>
              <a:solidFill>
                <a:srgbClr val="92D050">
                  <a:alpha val="18458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000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FDC302D6-447B-CE25-F4BD-AC0C4983A3AA}"/>
                  </a:ext>
                </a:extLst>
              </p:cNvPr>
              <p:cNvSpPr/>
              <p:nvPr/>
            </p:nvSpPr>
            <p:spPr>
              <a:xfrm>
                <a:off x="4622137" y="1755013"/>
                <a:ext cx="1930740" cy="901033"/>
              </a:xfrm>
              <a:prstGeom prst="ellipse">
                <a:avLst/>
              </a:prstGeom>
              <a:solidFill>
                <a:srgbClr val="92D050">
                  <a:alpha val="18458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000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5076A2F-40B2-0023-1728-338FF57E5F83}"/>
                  </a:ext>
                </a:extLst>
              </p:cNvPr>
              <p:cNvSpPr txBox="1"/>
              <p:nvPr/>
            </p:nvSpPr>
            <p:spPr>
              <a:xfrm>
                <a:off x="4773988" y="1971475"/>
                <a:ext cx="1807963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1" dirty="0" err="1"/>
                  <a:t>Cpymad</a:t>
                </a:r>
                <a:r>
                  <a:rPr lang="en-AU" sz="2000" b="1" dirty="0"/>
                  <a:t> library*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6E3F78C-DB78-2A1D-27CA-CC5ED13BC390}"/>
                  </a:ext>
                </a:extLst>
              </p:cNvPr>
              <p:cNvSpPr txBox="1"/>
              <p:nvPr/>
            </p:nvSpPr>
            <p:spPr>
              <a:xfrm>
                <a:off x="7836227" y="1907282"/>
                <a:ext cx="1695236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b="1" dirty="0"/>
                  <a:t>MAD-X process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83D2459-03E8-E8C5-6921-936374039431}"/>
                  </a:ext>
                </a:extLst>
              </p:cNvPr>
              <p:cNvSpPr txBox="1"/>
              <p:nvPr/>
            </p:nvSpPr>
            <p:spPr>
              <a:xfrm>
                <a:off x="5587507" y="2879881"/>
                <a:ext cx="3441990" cy="2051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solidFill>
                      <a:schemeClr val="accent6"/>
                    </a:solidFill>
                  </a:rPr>
                  <a:t>Communicate </a:t>
                </a:r>
                <a:r>
                  <a:rPr lang="en-AU" sz="2000" dirty="0"/>
                  <a:t>with the MAD-X process running in the background using </a:t>
                </a:r>
                <a:r>
                  <a:rPr lang="en-AU" sz="2000" dirty="0" err="1"/>
                  <a:t>cpymad</a:t>
                </a:r>
                <a:r>
                  <a:rPr lang="en-AU" sz="2000" dirty="0"/>
                  <a:t> functions (send MAD-X commands and read output data)</a:t>
                </a:r>
              </a:p>
              <a:p>
                <a:pPr algn="ctr"/>
                <a:endParaRPr lang="en-AU" sz="20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9B71FF16-6F95-0AAF-B108-CDB1E6B5BC09}"/>
                  </a:ext>
                </a:extLst>
              </p:cNvPr>
              <p:cNvSpPr/>
              <p:nvPr/>
            </p:nvSpPr>
            <p:spPr>
              <a:xfrm>
                <a:off x="782933" y="1818639"/>
                <a:ext cx="2204047" cy="843161"/>
              </a:xfrm>
              <a:prstGeom prst="ellipse">
                <a:avLst/>
              </a:prstGeom>
              <a:solidFill>
                <a:srgbClr val="92D050">
                  <a:alpha val="18458"/>
                </a:srgb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2000"/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41072C3-93A9-51FC-A4D6-892ED63AB298}"/>
                  </a:ext>
                </a:extLst>
              </p:cNvPr>
              <p:cNvSpPr txBox="1"/>
              <p:nvPr/>
            </p:nvSpPr>
            <p:spPr>
              <a:xfrm>
                <a:off x="934620" y="2012442"/>
                <a:ext cx="1960365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000" b="1" dirty="0" err="1"/>
                  <a:t>Jupyter</a:t>
                </a:r>
                <a:r>
                  <a:rPr lang="es-ES_tradnl" sz="2000" b="1" dirty="0"/>
                  <a:t> notebook</a:t>
                </a:r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4475FB7A-09EB-0FAB-08D2-FC2E12780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666" y="2178496"/>
                <a:ext cx="1327112" cy="9289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81613E5-1315-F679-EC79-DE3021B5508C}"/>
                  </a:ext>
                </a:extLst>
              </p:cNvPr>
              <p:cNvSpPr txBox="1"/>
              <p:nvPr/>
            </p:nvSpPr>
            <p:spPr>
              <a:xfrm>
                <a:off x="3375713" y="1543331"/>
                <a:ext cx="734601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accent6"/>
                    </a:solidFill>
                  </a:rPr>
                  <a:t>Load</a:t>
                </a:r>
              </a:p>
            </p:txBody>
          </p: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C9A43F11-43CF-86E3-A856-E3EBC6EAE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0376" y="2041792"/>
                <a:ext cx="1111876" cy="0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A6969B3-F71E-B5A8-FEC4-3B8D0349B6F5}"/>
                  </a:ext>
                </a:extLst>
              </p:cNvPr>
              <p:cNvSpPr txBox="1"/>
              <p:nvPr/>
            </p:nvSpPr>
            <p:spPr>
              <a:xfrm>
                <a:off x="282832" y="4305209"/>
                <a:ext cx="5566121" cy="1074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2000" dirty="0"/>
                  <a:t>*It is a binding to </a:t>
                </a:r>
                <a:r>
                  <a:rPr lang="en-AU" sz="2000" dirty="0">
                    <a:hlinkClick r:id="rId4"/>
                  </a:rPr>
                  <a:t>MAD-X</a:t>
                </a:r>
                <a:r>
                  <a:rPr lang="en-AU" sz="2000" dirty="0"/>
                  <a:t> for giving full control and access to a MAD-X interpreter in python </a:t>
                </a:r>
                <a:r>
                  <a:rPr lang="es-ES" sz="2000" dirty="0">
                    <a:hlinkClick r:id="rId5"/>
                  </a:rPr>
                  <a:t>http://hibtc.github.io/cpymad/getting-started</a:t>
                </a:r>
                <a:endParaRPr lang="es-ES" sz="2000" dirty="0"/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A7563CD-89E6-2C55-3328-9C7216B414AA}"/>
                  </a:ext>
                </a:extLst>
              </p:cNvPr>
              <p:cNvSpPr txBox="1"/>
              <p:nvPr/>
            </p:nvSpPr>
            <p:spPr>
              <a:xfrm>
                <a:off x="6704729" y="1548161"/>
                <a:ext cx="1027416" cy="423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accent6"/>
                    </a:solidFill>
                  </a:rPr>
                  <a:t>Run</a:t>
                </a:r>
              </a:p>
            </p:txBody>
          </p:sp>
          <p:cxnSp>
            <p:nvCxnSpPr>
              <p:cNvPr id="22" name="Conector recto de flecha 21">
                <a:extLst>
                  <a:ext uri="{FF2B5EF4-FFF2-40B4-BE49-F238E27FC236}">
                    <a16:creationId xmlns:a16="http://schemas.microsoft.com/office/drawing/2014/main" id="{489CFAA4-D010-5BBC-FFF5-3AA3F0A8F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21" y="2310419"/>
                <a:ext cx="1116823" cy="0"/>
              </a:xfrm>
              <a:prstGeom prst="straightConnector1">
                <a:avLst/>
              </a:prstGeom>
              <a:ln w="19050">
                <a:solidFill>
                  <a:srgbClr val="92D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Imagen 27" descr="Texto&#10;&#10;Descripción generada automáticamente">
              <a:extLst>
                <a:ext uri="{FF2B5EF4-FFF2-40B4-BE49-F238E27FC236}">
                  <a16:creationId xmlns:a16="http://schemas.microsoft.com/office/drawing/2014/main" id="{206E715C-826C-057F-2A16-8CC71C3ED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61" r="3946" b="33223"/>
            <a:stretch/>
          </p:blipFill>
          <p:spPr>
            <a:xfrm>
              <a:off x="8664626" y="1367242"/>
              <a:ext cx="2880643" cy="739745"/>
            </a:xfrm>
            <a:prstGeom prst="rect">
              <a:avLst/>
            </a:prstGeom>
          </p:spPr>
        </p:pic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5245A05-1B5A-177F-E39E-89CD0ED2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003288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036F3A1-3131-E44D-A764-C4C0D7D50EA7}"/>
              </a:ext>
            </a:extLst>
          </p:cNvPr>
          <p:cNvSpPr txBox="1"/>
          <p:nvPr/>
        </p:nvSpPr>
        <p:spPr>
          <a:xfrm>
            <a:off x="6096000" y="6167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1996A10-F5F7-D244-ABB0-0171ABFA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37</a:t>
            </a:fld>
            <a:endParaRPr lang="en-GB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3492A9D-41B9-53B5-FC17-7D83195C68C8}"/>
              </a:ext>
            </a:extLst>
          </p:cNvPr>
          <p:cNvGrpSpPr/>
          <p:nvPr/>
        </p:nvGrpSpPr>
        <p:grpSpPr>
          <a:xfrm>
            <a:off x="3432301" y="884769"/>
            <a:ext cx="3525394" cy="4213001"/>
            <a:chOff x="3432301" y="919494"/>
            <a:chExt cx="3525394" cy="4144117"/>
          </a:xfrm>
        </p:grpSpPr>
        <p:pic>
          <p:nvPicPr>
            <p:cNvPr id="39" name="Imagen 38" descr="Texto&#10;&#10;Descripción generada automáticamente con confianza baja">
              <a:extLst>
                <a:ext uri="{FF2B5EF4-FFF2-40B4-BE49-F238E27FC236}">
                  <a16:creationId xmlns:a16="http://schemas.microsoft.com/office/drawing/2014/main" id="{C3012EA5-FBBF-D395-2EFE-F23048B98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9" t="1751"/>
            <a:stretch/>
          </p:blipFill>
          <p:spPr>
            <a:xfrm>
              <a:off x="3482320" y="1347449"/>
              <a:ext cx="3306430" cy="371616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576B62D-2159-C303-C447-7AAA70CF6BA3}"/>
                </a:ext>
              </a:extLst>
            </p:cNvPr>
            <p:cNvSpPr txBox="1"/>
            <p:nvPr/>
          </p:nvSpPr>
          <p:spPr>
            <a:xfrm>
              <a:off x="3432301" y="919494"/>
              <a:ext cx="3525394" cy="369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b="1" dirty="0" err="1">
                  <a:solidFill>
                    <a:schemeClr val="bg2">
                      <a:lumMod val="10000"/>
                    </a:schemeClr>
                  </a:solidFill>
                </a:rPr>
                <a:t>jupyter</a:t>
              </a:r>
              <a:r>
                <a:rPr lang="es-ES_tradnl" b="1" dirty="0">
                  <a:solidFill>
                    <a:schemeClr val="bg2">
                      <a:lumMod val="10000"/>
                    </a:schemeClr>
                  </a:solidFill>
                </a:rPr>
                <a:t>-notebook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9B8204E-44ED-96B9-CFE8-081268591987}"/>
              </a:ext>
            </a:extLst>
          </p:cNvPr>
          <p:cNvGrpSpPr/>
          <p:nvPr/>
        </p:nvGrpSpPr>
        <p:grpSpPr>
          <a:xfrm>
            <a:off x="413511" y="1099391"/>
            <a:ext cx="6557752" cy="914380"/>
            <a:chOff x="413511" y="1099391"/>
            <a:chExt cx="6557752" cy="91438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C40ECA3-3790-4547-E335-932958DED50E}"/>
                </a:ext>
              </a:extLst>
            </p:cNvPr>
            <p:cNvSpPr/>
            <p:nvPr/>
          </p:nvSpPr>
          <p:spPr>
            <a:xfrm>
              <a:off x="3432178" y="1285643"/>
              <a:ext cx="3539085" cy="728128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196AB4DF-C089-DA94-4A20-1E7EB4379F9D}"/>
                </a:ext>
              </a:extLst>
            </p:cNvPr>
            <p:cNvSpPr/>
            <p:nvPr/>
          </p:nvSpPr>
          <p:spPr>
            <a:xfrm>
              <a:off x="413511" y="1099391"/>
              <a:ext cx="2554541" cy="6967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s-ES_tradnl" sz="1800" b="1" dirty="0"/>
                <a:t>Load  </a:t>
              </a:r>
              <a:r>
                <a:rPr lang="es-ES_tradnl" sz="1800" b="1" dirty="0" err="1"/>
                <a:t>cpymad</a:t>
              </a:r>
              <a:r>
                <a:rPr lang="es-ES_tradnl" sz="1800" b="1" dirty="0"/>
                <a:t> </a:t>
              </a:r>
              <a:r>
                <a:rPr lang="es-ES_tradnl" sz="1800" b="1" dirty="0" err="1"/>
                <a:t>library</a:t>
              </a:r>
              <a:r>
                <a:rPr lang="es-ES_tradnl" sz="1800" b="1" dirty="0"/>
                <a:t>*</a:t>
              </a:r>
            </a:p>
          </p:txBody>
        </p:sp>
        <p:sp>
          <p:nvSpPr>
            <p:cNvPr id="20" name="Flecha abajo 19">
              <a:extLst>
                <a:ext uri="{FF2B5EF4-FFF2-40B4-BE49-F238E27FC236}">
                  <a16:creationId xmlns:a16="http://schemas.microsoft.com/office/drawing/2014/main" id="{E1B4906A-B683-3E2D-D61B-3043169BABBB}"/>
                </a:ext>
              </a:extLst>
            </p:cNvPr>
            <p:cNvSpPr/>
            <p:nvPr/>
          </p:nvSpPr>
          <p:spPr>
            <a:xfrm>
              <a:off x="1529439" y="1811178"/>
              <a:ext cx="359321" cy="1551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2D1FC39-30C0-43B9-8A4D-600A8EC0F61D}"/>
              </a:ext>
            </a:extLst>
          </p:cNvPr>
          <p:cNvGrpSpPr/>
          <p:nvPr/>
        </p:nvGrpSpPr>
        <p:grpSpPr>
          <a:xfrm>
            <a:off x="413510" y="1970760"/>
            <a:ext cx="6557876" cy="853675"/>
            <a:chOff x="413510" y="1970760"/>
            <a:chExt cx="6557876" cy="85367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2B5C65F-3A8E-C478-4C4F-18060687BCAC}"/>
                </a:ext>
              </a:extLst>
            </p:cNvPr>
            <p:cNvSpPr/>
            <p:nvPr/>
          </p:nvSpPr>
          <p:spPr>
            <a:xfrm>
              <a:off x="3432301" y="2047353"/>
              <a:ext cx="3539085" cy="294163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897C9B82-3BE7-42F2-A2B9-B5E4718BA1DF}"/>
                </a:ext>
              </a:extLst>
            </p:cNvPr>
            <p:cNvSpPr/>
            <p:nvPr/>
          </p:nvSpPr>
          <p:spPr>
            <a:xfrm>
              <a:off x="413510" y="1970760"/>
              <a:ext cx="2554542" cy="6967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1800" b="1" dirty="0"/>
                <a:t>Run a MAD-X process</a:t>
              </a:r>
            </a:p>
          </p:txBody>
        </p:sp>
        <p:sp>
          <p:nvSpPr>
            <p:cNvPr id="21" name="Flecha abajo 20">
              <a:extLst>
                <a:ext uri="{FF2B5EF4-FFF2-40B4-BE49-F238E27FC236}">
                  <a16:creationId xmlns:a16="http://schemas.microsoft.com/office/drawing/2014/main" id="{7C370CED-CB72-9DCC-6BC9-8AC9AA05DBE7}"/>
                </a:ext>
              </a:extLst>
            </p:cNvPr>
            <p:cNvSpPr/>
            <p:nvPr/>
          </p:nvSpPr>
          <p:spPr>
            <a:xfrm>
              <a:off x="1529439" y="2669245"/>
              <a:ext cx="359321" cy="1551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590F32F-D5DD-0BC0-ED6B-4C87F3DFED8F}"/>
              </a:ext>
            </a:extLst>
          </p:cNvPr>
          <p:cNvGrpSpPr/>
          <p:nvPr/>
        </p:nvGrpSpPr>
        <p:grpSpPr>
          <a:xfrm>
            <a:off x="413510" y="955350"/>
            <a:ext cx="11481392" cy="3519667"/>
            <a:chOff x="413510" y="955350"/>
            <a:chExt cx="11481392" cy="3519667"/>
          </a:xfrm>
        </p:grpSpPr>
        <p:pic>
          <p:nvPicPr>
            <p:cNvPr id="41" name="Imagen 40" descr="Tabla&#10;&#10;Descripción generada automáticamente">
              <a:extLst>
                <a:ext uri="{FF2B5EF4-FFF2-40B4-BE49-F238E27FC236}">
                  <a16:creationId xmlns:a16="http://schemas.microsoft.com/office/drawing/2014/main" id="{7C19D0AD-35EE-2986-934F-420ACB4AF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7200"/>
            <a:stretch/>
          </p:blipFill>
          <p:spPr>
            <a:xfrm>
              <a:off x="8144237" y="955350"/>
              <a:ext cx="2967882" cy="3519667"/>
            </a:xfrm>
            <a:prstGeom prst="rect">
              <a:avLst/>
            </a:prstGeom>
          </p:spPr>
        </p:pic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B6265198-B0E2-909D-C6BD-9E19C9DEB442}"/>
                </a:ext>
              </a:extLst>
            </p:cNvPr>
            <p:cNvSpPr txBox="1"/>
            <p:nvPr/>
          </p:nvSpPr>
          <p:spPr>
            <a:xfrm>
              <a:off x="10130972" y="1473684"/>
              <a:ext cx="1763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i="1" dirty="0" err="1">
                  <a:solidFill>
                    <a:srgbClr val="1C19DE"/>
                  </a:solidFill>
                </a:rPr>
                <a:t>lattice.madx</a:t>
              </a:r>
              <a:endParaRPr lang="en-AU" sz="1600" b="1" i="1" dirty="0">
                <a:solidFill>
                  <a:srgbClr val="1C19DE"/>
                </a:solidFill>
              </a:endParaRPr>
            </a:p>
            <a:p>
              <a:pPr algn="ctr"/>
              <a:r>
                <a:rPr lang="en-AU" sz="1600" b="1" i="1" dirty="0">
                  <a:solidFill>
                    <a:srgbClr val="1C19DE"/>
                  </a:solidFill>
                </a:rPr>
                <a:t>(ASCII file)</a:t>
              </a:r>
            </a:p>
          </p:txBody>
        </p:sp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E98BECBD-7333-928F-9F9B-B1AB1DC9C2EA}"/>
                </a:ext>
              </a:extLst>
            </p:cNvPr>
            <p:cNvSpPr/>
            <p:nvPr/>
          </p:nvSpPr>
          <p:spPr>
            <a:xfrm>
              <a:off x="413510" y="2822747"/>
              <a:ext cx="2554542" cy="6967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1800" b="1" dirty="0"/>
                <a:t>Define lattice input file</a:t>
              </a:r>
              <a:endParaRPr lang="en-AU" sz="1800" dirty="0"/>
            </a:p>
          </p:txBody>
        </p:sp>
        <p:sp>
          <p:nvSpPr>
            <p:cNvPr id="22" name="Flecha abajo 21">
              <a:extLst>
                <a:ext uri="{FF2B5EF4-FFF2-40B4-BE49-F238E27FC236}">
                  <a16:creationId xmlns:a16="http://schemas.microsoft.com/office/drawing/2014/main" id="{345383EB-10C4-5DAB-09BF-2B10AC59C3B2}"/>
                </a:ext>
              </a:extLst>
            </p:cNvPr>
            <p:cNvSpPr/>
            <p:nvPr/>
          </p:nvSpPr>
          <p:spPr>
            <a:xfrm>
              <a:off x="1529439" y="3521984"/>
              <a:ext cx="359321" cy="1551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2283C6E-73CC-0CF1-5ADC-79A26DE2B46E}"/>
              </a:ext>
            </a:extLst>
          </p:cNvPr>
          <p:cNvGrpSpPr/>
          <p:nvPr/>
        </p:nvGrpSpPr>
        <p:grpSpPr>
          <a:xfrm>
            <a:off x="403840" y="2135962"/>
            <a:ext cx="7580371" cy="3272318"/>
            <a:chOff x="403840" y="2135962"/>
            <a:chExt cx="7580371" cy="3272318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C212C9F4-B3EE-DF4D-9AA2-DF2CF319B9FC}"/>
                </a:ext>
              </a:extLst>
            </p:cNvPr>
            <p:cNvGrpSpPr/>
            <p:nvPr/>
          </p:nvGrpSpPr>
          <p:grpSpPr>
            <a:xfrm>
              <a:off x="403840" y="2415913"/>
              <a:ext cx="6567546" cy="2992367"/>
              <a:chOff x="403840" y="2415913"/>
              <a:chExt cx="6567546" cy="2992367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04F994CC-A9E6-7CC8-47BC-5D2DF9CC8B11}"/>
                  </a:ext>
                </a:extLst>
              </p:cNvPr>
              <p:cNvGrpSpPr/>
              <p:nvPr/>
            </p:nvGrpSpPr>
            <p:grpSpPr>
              <a:xfrm>
                <a:off x="403840" y="2415913"/>
                <a:ext cx="6567546" cy="2827336"/>
                <a:chOff x="403840" y="2415913"/>
                <a:chExt cx="6567546" cy="2827336"/>
              </a:xfrm>
            </p:grpSpPr>
            <p:sp>
              <p:nvSpPr>
                <p:cNvPr id="7" name="Rectángulo 6">
                  <a:extLst>
                    <a:ext uri="{FF2B5EF4-FFF2-40B4-BE49-F238E27FC236}">
                      <a16:creationId xmlns:a16="http://schemas.microsoft.com/office/drawing/2014/main" id="{AFCDA852-E01C-9DC3-3C1C-3BC1D16E6FA3}"/>
                    </a:ext>
                  </a:extLst>
                </p:cNvPr>
                <p:cNvSpPr/>
                <p:nvPr/>
              </p:nvSpPr>
              <p:spPr>
                <a:xfrm>
                  <a:off x="3439952" y="2415913"/>
                  <a:ext cx="3531434" cy="322017"/>
                </a:xfrm>
                <a:prstGeom prst="rect">
                  <a:avLst/>
                </a:prstGeom>
                <a:noFill/>
                <a:ln w="19050">
                  <a:solidFill>
                    <a:srgbClr val="1C19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8" name="Rectángulo 7">
                  <a:extLst>
                    <a:ext uri="{FF2B5EF4-FFF2-40B4-BE49-F238E27FC236}">
                      <a16:creationId xmlns:a16="http://schemas.microsoft.com/office/drawing/2014/main" id="{E9842F69-3B9F-8C2A-0F66-3CFE290E0203}"/>
                    </a:ext>
                  </a:extLst>
                </p:cNvPr>
                <p:cNvSpPr/>
                <p:nvPr/>
              </p:nvSpPr>
              <p:spPr>
                <a:xfrm>
                  <a:off x="3439830" y="2840076"/>
                  <a:ext cx="3531434" cy="1549198"/>
                </a:xfrm>
                <a:prstGeom prst="rect">
                  <a:avLst/>
                </a:prstGeom>
                <a:noFill/>
                <a:ln w="19050">
                  <a:solidFill>
                    <a:srgbClr val="1C19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623E757E-FD9F-8FBC-DA72-74855BFDE8D9}"/>
                    </a:ext>
                  </a:extLst>
                </p:cNvPr>
                <p:cNvSpPr txBox="1"/>
                <p:nvPr/>
              </p:nvSpPr>
              <p:spPr>
                <a:xfrm>
                  <a:off x="5351000" y="3570432"/>
                  <a:ext cx="156556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1600" b="1" i="1" dirty="0">
                      <a:solidFill>
                        <a:srgbClr val="1C19DE"/>
                      </a:solidFill>
                    </a:rPr>
                    <a:t>MAD-X commands</a:t>
                  </a:r>
                </a:p>
              </p:txBody>
            </p:sp>
            <p:sp>
              <p:nvSpPr>
                <p:cNvPr id="16" name="Rectángulo redondeado 15">
                  <a:extLst>
                    <a:ext uri="{FF2B5EF4-FFF2-40B4-BE49-F238E27FC236}">
                      <a16:creationId xmlns:a16="http://schemas.microsoft.com/office/drawing/2014/main" id="{7E26D7AA-7A62-A241-A8A5-B16BECDF4306}"/>
                    </a:ext>
                  </a:extLst>
                </p:cNvPr>
                <p:cNvSpPr/>
                <p:nvPr/>
              </p:nvSpPr>
              <p:spPr>
                <a:xfrm>
                  <a:off x="403840" y="3685198"/>
                  <a:ext cx="2580125" cy="15580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AU" b="1" noProof="0" dirty="0"/>
                    <a:t>Use of </a:t>
                  </a:r>
                  <a:r>
                    <a:rPr lang="en-AU" b="1" noProof="0" dirty="0" err="1"/>
                    <a:t>cpymad.madx</a:t>
                  </a:r>
                  <a:r>
                    <a:rPr lang="en-AU" b="1" noProof="0" dirty="0"/>
                    <a:t> methods (call, input, </a:t>
                  </a:r>
                  <a:r>
                    <a:rPr lang="en-AU" b="1" noProof="0" dirty="0" err="1"/>
                    <a:t>table.twiss.dframe</a:t>
                  </a:r>
                  <a:r>
                    <a:rPr lang="en-AU" b="1" noProof="0" dirty="0"/>
                    <a:t>, </a:t>
                  </a:r>
                  <a:r>
                    <a:rPr lang="en-AU" b="1" noProof="0" dirty="0" err="1"/>
                    <a:t>table.sum.dframe</a:t>
                  </a:r>
                  <a:r>
                    <a:rPr lang="en-AU" b="1" noProof="0" dirty="0"/>
                    <a:t>)</a:t>
                  </a:r>
                </a:p>
              </p:txBody>
            </p:sp>
          </p:grpSp>
          <p:sp>
            <p:nvSpPr>
              <p:cNvPr id="25" name="Flecha abajo 24">
                <a:extLst>
                  <a:ext uri="{FF2B5EF4-FFF2-40B4-BE49-F238E27FC236}">
                    <a16:creationId xmlns:a16="http://schemas.microsoft.com/office/drawing/2014/main" id="{B4BA95CC-B75B-50A8-8661-DD80FD94FC2E}"/>
                  </a:ext>
                </a:extLst>
              </p:cNvPr>
              <p:cNvSpPr/>
              <p:nvPr/>
            </p:nvSpPr>
            <p:spPr>
              <a:xfrm>
                <a:off x="1529438" y="5253090"/>
                <a:ext cx="359321" cy="15519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8EC24C37-20D3-B18B-308D-034DBA1C5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2898" y="2135962"/>
              <a:ext cx="1261313" cy="449709"/>
            </a:xfrm>
            <a:prstGeom prst="straightConnector1">
              <a:avLst/>
            </a:prstGeom>
            <a:ln w="19050">
              <a:solidFill>
                <a:srgbClr val="1C19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ítulo 1">
            <a:extLst>
              <a:ext uri="{FF2B5EF4-FFF2-40B4-BE49-F238E27FC236}">
                <a16:creationId xmlns:a16="http://schemas.microsoft.com/office/drawing/2014/main" id="{2D80EC93-716D-994A-0020-6DA9CB36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509" y="-174287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III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68265D7-DDD5-FCF0-810D-68B47871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97DC784-5E57-8635-58F4-63C81FDD6C53}"/>
              </a:ext>
            </a:extLst>
          </p:cNvPr>
          <p:cNvGrpSpPr/>
          <p:nvPr/>
        </p:nvGrpSpPr>
        <p:grpSpPr>
          <a:xfrm>
            <a:off x="387927" y="4480673"/>
            <a:ext cx="10965873" cy="2305875"/>
            <a:chOff x="387927" y="4480673"/>
            <a:chExt cx="10965873" cy="2305875"/>
          </a:xfrm>
        </p:grpSpPr>
        <p:pic>
          <p:nvPicPr>
            <p:cNvPr id="43" name="Imagen 42" descr="Tabla&#10;&#10;Descripción generada automáticamente">
              <a:extLst>
                <a:ext uri="{FF2B5EF4-FFF2-40B4-BE49-F238E27FC236}">
                  <a16:creationId xmlns:a16="http://schemas.microsoft.com/office/drawing/2014/main" id="{E6BA3964-D212-12F8-88A2-4B841FDF9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541" r="46705" b="34831"/>
            <a:stretch/>
          </p:blipFill>
          <p:spPr>
            <a:xfrm>
              <a:off x="7211516" y="4614577"/>
              <a:ext cx="4142284" cy="1602213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B30AA65-6E3D-C583-4DD9-B8F4626B17FB}"/>
                </a:ext>
              </a:extLst>
            </p:cNvPr>
            <p:cNvSpPr/>
            <p:nvPr/>
          </p:nvSpPr>
          <p:spPr>
            <a:xfrm>
              <a:off x="3439830" y="4480673"/>
              <a:ext cx="3519000" cy="728128"/>
            </a:xfrm>
            <a:prstGeom prst="rect">
              <a:avLst/>
            </a:prstGeom>
            <a:noFill/>
            <a:ln w="19050">
              <a:solidFill>
                <a:srgbClr val="1C19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E2E4AAED-8D73-3562-56A8-7D234CE47322}"/>
                </a:ext>
              </a:extLst>
            </p:cNvPr>
            <p:cNvCxnSpPr>
              <a:cxnSpLocks/>
            </p:cNvCxnSpPr>
            <p:nvPr/>
          </p:nvCxnSpPr>
          <p:spPr>
            <a:xfrm>
              <a:off x="5946323" y="5086195"/>
              <a:ext cx="374921" cy="312977"/>
            </a:xfrm>
            <a:prstGeom prst="straightConnector1">
              <a:avLst/>
            </a:prstGeom>
            <a:ln w="19050">
              <a:solidFill>
                <a:srgbClr val="1C19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ADEE2485-53D9-EEA2-6C40-4ECA81A8E8C4}"/>
                </a:ext>
              </a:extLst>
            </p:cNvPr>
            <p:cNvCxnSpPr>
              <a:cxnSpLocks/>
            </p:cNvCxnSpPr>
            <p:nvPr/>
          </p:nvCxnSpPr>
          <p:spPr>
            <a:xfrm>
              <a:off x="6705315" y="4793192"/>
              <a:ext cx="498672" cy="279949"/>
            </a:xfrm>
            <a:prstGeom prst="straightConnector1">
              <a:avLst/>
            </a:prstGeom>
            <a:ln w="19050">
              <a:solidFill>
                <a:srgbClr val="1C19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20DE6F0A-C7F1-9563-5F7D-179373812E04}"/>
                </a:ext>
              </a:extLst>
            </p:cNvPr>
            <p:cNvSpPr/>
            <p:nvPr/>
          </p:nvSpPr>
          <p:spPr>
            <a:xfrm>
              <a:off x="387927" y="5408903"/>
              <a:ext cx="2580125" cy="69679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GB" sz="1800" b="1" dirty="0"/>
                <a:t>Data analysis (plots…)</a:t>
              </a:r>
              <a:endParaRPr lang="en-US" sz="1800" dirty="0"/>
            </a:p>
          </p:txBody>
        </p: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285740F3-3821-8BC2-7479-4F81951A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3428" y="5410265"/>
              <a:ext cx="2580126" cy="1376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623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IV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03" y="1337131"/>
            <a:ext cx="3179509" cy="192917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900" dirty="0"/>
              <a:t> We provided you with the instructions to </a:t>
            </a:r>
            <a:r>
              <a:rPr lang="en-AU" sz="2900" b="1" dirty="0">
                <a:solidFill>
                  <a:srgbClr val="FF0000"/>
                </a:solidFill>
              </a:rPr>
              <a:t>set-up the working environment:</a:t>
            </a:r>
            <a:r>
              <a:rPr lang="en-AU" sz="2900" b="1" dirty="0"/>
              <a:t> </a:t>
            </a:r>
            <a:r>
              <a:rPr lang="en-AU" sz="2900" u="sng" dirty="0">
                <a:solidFill>
                  <a:srgbClr val="081EB6"/>
                </a:solidFill>
                <a:hlinkClick r:id="rId2"/>
              </a:rPr>
              <a:t>https://fusterma.github.io/JUAS2024/</a:t>
            </a:r>
            <a:r>
              <a:rPr lang="en-AU" sz="2900" u="sng" dirty="0">
                <a:solidFill>
                  <a:srgbClr val="081EB6"/>
                </a:solidFill>
              </a:rPr>
              <a:t>  </a:t>
            </a:r>
            <a:endParaRPr lang="en-AU" sz="2900" dirty="0"/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38</a:t>
            </a:fld>
            <a:endParaRPr lang="en-GB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2432449-4ADD-D111-02D2-23768AA870DE}"/>
              </a:ext>
            </a:extLst>
          </p:cNvPr>
          <p:cNvSpPr txBox="1">
            <a:spLocks/>
          </p:cNvSpPr>
          <p:nvPr/>
        </p:nvSpPr>
        <p:spPr>
          <a:xfrm>
            <a:off x="575262" y="3210421"/>
            <a:ext cx="3179509" cy="2993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dirty="0"/>
              <a:t> Once the environment is set-up you can </a:t>
            </a:r>
            <a:r>
              <a:rPr lang="en-AU" sz="2000" b="1" dirty="0">
                <a:solidFill>
                  <a:srgbClr val="FF0000"/>
                </a:solidFill>
              </a:rPr>
              <a:t>download </a:t>
            </a:r>
            <a:r>
              <a:rPr lang="en-AU" sz="2000" dirty="0"/>
              <a:t>the last version of the </a:t>
            </a:r>
            <a:r>
              <a:rPr lang="en-AU" sz="2000" b="1" dirty="0">
                <a:solidFill>
                  <a:srgbClr val="FF0000"/>
                </a:solidFill>
              </a:rPr>
              <a:t>“MAD-X Workshop JUAS2024 repository” </a:t>
            </a:r>
            <a:r>
              <a:rPr lang="en-AU" sz="2000" dirty="0"/>
              <a:t>and open a </a:t>
            </a:r>
            <a:r>
              <a:rPr lang="en-AU" sz="2000" dirty="0" err="1"/>
              <a:t>JupyterLab</a:t>
            </a:r>
            <a:r>
              <a:rPr lang="en-AU" sz="2000" dirty="0"/>
              <a:t> interface and start working on the tutorials!</a:t>
            </a:r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AE4861-38E6-A06F-B6F1-C4898C22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A00093-1FDE-874A-C0BA-10466AFB1259}"/>
              </a:ext>
            </a:extLst>
          </p:cNvPr>
          <p:cNvSpPr/>
          <p:nvPr/>
        </p:nvSpPr>
        <p:spPr>
          <a:xfrm>
            <a:off x="3898053" y="1727200"/>
            <a:ext cx="7887547" cy="4094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1" name="Imagen 2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BBC7E7B-A195-AEB0-ACC0-9CD8AD15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626" y="1822730"/>
            <a:ext cx="7772400" cy="39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2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B4018-4E08-514A-B983-94E48FD8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68"/>
            <a:ext cx="12191999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How to run MAD-X: python interface 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DD5A2-4677-B042-A657-D16ED1E3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4" y="1140362"/>
            <a:ext cx="11155630" cy="12270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000" b="1" dirty="0">
                <a:solidFill>
                  <a:srgbClr val="FF0000"/>
                </a:solidFill>
              </a:rPr>
              <a:t> If you had problems with the environment set-up:</a:t>
            </a:r>
            <a:endParaRPr lang="en-AU" sz="2000" dirty="0"/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000" dirty="0"/>
              <a:t>You can work using the SWAN CERN service using the CERN computing account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endParaRPr lang="en-AU" sz="1600" dirty="0"/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1CAE1-1A9F-D945-9F1B-E0CDA95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39</a:t>
            </a:fld>
            <a:endParaRPr lang="en-GB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8AFED58-53C8-342E-A042-DB0DF3A6A73A}"/>
              </a:ext>
            </a:extLst>
          </p:cNvPr>
          <p:cNvSpPr txBox="1">
            <a:spLocks/>
          </p:cNvSpPr>
          <p:nvPr/>
        </p:nvSpPr>
        <p:spPr>
          <a:xfrm>
            <a:off x="518183" y="2815484"/>
            <a:ext cx="4261195" cy="3724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AU" sz="2200" b="1" dirty="0">
                <a:solidFill>
                  <a:srgbClr val="FF0000"/>
                </a:solidFill>
              </a:rPr>
              <a:t> SWAN CERN service:</a:t>
            </a:r>
            <a:endParaRPr lang="en-AU" sz="2200" dirty="0">
              <a:solidFill>
                <a:srgbClr val="FF0000"/>
              </a:solidFill>
            </a:endParaRP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>
                <a:hlinkClick r:id="rId2"/>
              </a:rPr>
              <a:t>https://swan.cern.ch</a:t>
            </a:r>
            <a:endParaRPr lang="en-AU" sz="2200" dirty="0"/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Log-in with your credentials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Create a new project, “JUAS 2024”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Load the folders and files in the “MAD-X Workshop JUAS2024 repository” into the new project.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AU" sz="2200" dirty="0"/>
              <a:t>Open the first tutorial </a:t>
            </a:r>
            <a:r>
              <a:rPr lang="en-AU" sz="2200" dirty="0" err="1"/>
              <a:t>jupyter</a:t>
            </a:r>
            <a:r>
              <a:rPr lang="en-AU" sz="2200" dirty="0"/>
              <a:t>-notebook “Tutorial1.ipynb”</a:t>
            </a:r>
          </a:p>
          <a:p>
            <a:pPr algn="just">
              <a:lnSpc>
                <a:spcPct val="120000"/>
              </a:lnSpc>
            </a:pPr>
            <a:endParaRPr lang="en-AU" sz="4200" dirty="0"/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u="sng" dirty="0">
              <a:solidFill>
                <a:srgbClr val="081EB6"/>
              </a:solidFill>
            </a:endParaRPr>
          </a:p>
          <a:p>
            <a:pPr marL="457200"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AU" sz="4200" dirty="0"/>
          </a:p>
          <a:p>
            <a:pPr lvl="1"/>
            <a:endParaRPr lang="en-AU" dirty="0"/>
          </a:p>
        </p:txBody>
      </p:sp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CF74D45-82B2-A27B-92B5-4A68C279D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2" r="7074" b="9362"/>
          <a:stretch/>
        </p:blipFill>
        <p:spPr>
          <a:xfrm>
            <a:off x="5331655" y="2497646"/>
            <a:ext cx="6342159" cy="3099711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26B905-4D90-7988-1B93-1FBF813A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167835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11" y="1325563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GB" dirty="0"/>
              <a:t> Introduction.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Description of basic concepts</a:t>
            </a:r>
          </a:p>
          <a:p>
            <a:pPr>
              <a:buFont typeface="Wingdings" pitchFamily="2" charset="2"/>
              <a:buChar char="q"/>
            </a:pPr>
            <a:endParaRPr lang="en-GB" i="1" dirty="0"/>
          </a:p>
          <a:p>
            <a:pPr>
              <a:buFont typeface="Wingdings" pitchFamily="2" charset="2"/>
              <a:buChar char="q"/>
            </a:pPr>
            <a:r>
              <a:rPr lang="en-GB" dirty="0"/>
              <a:t> MAD-X language.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Syntax, variables</a:t>
            </a:r>
          </a:p>
          <a:p>
            <a:pPr>
              <a:buFont typeface="Wingdings" pitchFamily="2" charset="2"/>
              <a:buChar char="q"/>
            </a:pPr>
            <a:endParaRPr lang="en-GB" i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dirty="0"/>
              <a:t> MAD-X commands.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Magnets, sequence and beam definition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Wingdings" pitchFamily="2" charset="2"/>
              <a:buChar char="q"/>
            </a:pPr>
            <a:r>
              <a:rPr lang="en-GB" dirty="0"/>
              <a:t> Advanced MAD-X commands.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Twiss, matching and tracking</a:t>
            </a:r>
          </a:p>
          <a:p>
            <a:pPr>
              <a:buFont typeface="Wingdings" pitchFamily="2" charset="2"/>
              <a:buChar char="q"/>
            </a:pPr>
            <a:endParaRPr lang="en-GB" i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dirty="0"/>
              <a:t> Example case.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A FODO cell</a:t>
            </a:r>
          </a:p>
          <a:p>
            <a:pPr>
              <a:buFont typeface="Wingdings" pitchFamily="2" charset="2"/>
              <a:buChar char="q"/>
            </a:pPr>
            <a:endParaRPr lang="en-GB" dirty="0"/>
          </a:p>
          <a:p>
            <a:pPr>
              <a:buFont typeface="Wingdings" pitchFamily="2" charset="2"/>
              <a:buChar char="q"/>
            </a:pPr>
            <a:r>
              <a:rPr lang="en-GB" dirty="0"/>
              <a:t> How to run MAD-X. </a:t>
            </a:r>
            <a:r>
              <a:rPr lang="en-GB" i="1" dirty="0">
                <a:solidFill>
                  <a:schemeClr val="bg2">
                    <a:lumMod val="75000"/>
                  </a:schemeClr>
                </a:solidFill>
              </a:rPr>
              <a:t>Interactive mode, batch mode and python interface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69C268-834D-5848-A2E5-DD4F5170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6EF220-80A0-DBC3-661B-64ECEAB0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94750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4AB9F2-4561-9147-98BF-CDF7831E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40</a:t>
            </a:fld>
            <a:endParaRPr lang="en-GB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3877173-4200-8340-82D8-3005D04C0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507464"/>
            <a:ext cx="11203380" cy="241409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endParaRPr lang="en-GB" sz="4600" dirty="0">
              <a:solidFill>
                <a:srgbClr val="081EB6"/>
              </a:solidFill>
            </a:endParaRPr>
          </a:p>
          <a:p>
            <a:pPr marL="0" indent="0" algn="ctr">
              <a:buNone/>
            </a:pPr>
            <a:r>
              <a:rPr lang="en-GB" sz="5800" dirty="0">
                <a:solidFill>
                  <a:srgbClr val="081EB6"/>
                </a:solidFill>
              </a:rPr>
              <a:t>Thank you very much for your attention!</a:t>
            </a: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GB" sz="4700" b="1" dirty="0">
                <a:solidFill>
                  <a:srgbClr val="1C19DE"/>
                </a:solidFill>
                <a:sym typeface="Wingdings" pitchFamily="2" charset="2"/>
              </a:rPr>
              <a:t>Questions?</a:t>
            </a:r>
          </a:p>
          <a:p>
            <a:pPr marL="0" indent="0">
              <a:buNone/>
            </a:pPr>
            <a:endParaRPr lang="en-GB" sz="3100" b="1" dirty="0">
              <a:solidFill>
                <a:schemeClr val="accent6"/>
              </a:solidFill>
              <a:sym typeface="Wingdings" pitchFamily="2" charset="2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200" b="1" dirty="0">
              <a:solidFill>
                <a:srgbClr val="1C19DE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AU" sz="3100" b="1" dirty="0">
              <a:solidFill>
                <a:srgbClr val="1C19DE"/>
              </a:solidFill>
            </a:endParaRP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0C9CE1E2-8537-F214-9ACA-24E47C16AA18}"/>
              </a:ext>
            </a:extLst>
          </p:cNvPr>
          <p:cNvSpPr txBox="1">
            <a:spLocks/>
          </p:cNvSpPr>
          <p:nvPr/>
        </p:nvSpPr>
        <p:spPr>
          <a:xfrm>
            <a:off x="529616" y="4166110"/>
            <a:ext cx="6466197" cy="1650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>
                <a:solidFill>
                  <a:srgbClr val="081EB6"/>
                </a:solidFill>
              </a:rPr>
              <a:t>Let’s finish with a quick quiz! </a:t>
            </a:r>
          </a:p>
        </p:txBody>
      </p:sp>
      <p:pic>
        <p:nvPicPr>
          <p:cNvPr id="3" name="Picture 2" descr="Claves para hacer preguntas en presente simple | What's Up!">
            <a:extLst>
              <a:ext uri="{FF2B5EF4-FFF2-40B4-BE49-F238E27FC236}">
                <a16:creationId xmlns:a16="http://schemas.microsoft.com/office/drawing/2014/main" id="{559951A8-686E-E94A-3CD1-232B0D8A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6" y="3936442"/>
            <a:ext cx="2146540" cy="21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353BDF2-7EC9-FEB1-25C2-BB87ECBB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89" y="4722017"/>
            <a:ext cx="2569564" cy="1438956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61195D-33A9-14E5-CAA7-2026A6C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93674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6AD58-DEBC-E744-BDD2-2A3CAC3A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91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F4D0C4-07E3-B748-8F45-2C10EA94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259" y="133785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GB" sz="2400" i="1" dirty="0"/>
              <a:t> General purpose of a beam optics code.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What is MAD-X?</a:t>
            </a:r>
          </a:p>
          <a:p>
            <a:pPr marL="0" indent="0">
              <a:buNone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Do we use MAD-X for everything? No!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Why MAD-X?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How does it work?</a:t>
            </a:r>
          </a:p>
          <a:p>
            <a:pPr>
              <a:buFont typeface="Wingdings" pitchFamily="2" charset="2"/>
              <a:buChar char="q"/>
            </a:pPr>
            <a:endParaRPr lang="en-GB" sz="2400" i="1" dirty="0"/>
          </a:p>
          <a:p>
            <a:pPr>
              <a:buFont typeface="Wingdings" pitchFamily="2" charset="2"/>
              <a:buChar char="q"/>
            </a:pPr>
            <a:r>
              <a:rPr lang="en-GB" sz="2400" i="1" dirty="0"/>
              <a:t> Source code: the basic components.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5C6D48-E962-2B4E-9468-89AB6CC68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361CC7-1954-F94A-CF83-A8A30634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11294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97FD0-718A-6C40-ADB0-2A87E1D6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99" y="-9256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General purpose beam optics code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CC0660-576B-7146-AE17-52B46DD0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46" y="1447200"/>
            <a:ext cx="5164155" cy="5091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AU" sz="2000" dirty="0"/>
              <a:t> A </a:t>
            </a:r>
            <a:r>
              <a:rPr lang="en-AU" sz="2000" b="1" dirty="0">
                <a:solidFill>
                  <a:srgbClr val="FF0000"/>
                </a:solidFill>
              </a:rPr>
              <a:t>comprehensive modelling </a:t>
            </a:r>
            <a:r>
              <a:rPr lang="en-AU" sz="2000" dirty="0"/>
              <a:t>on how charged particles interact with external EM fields (from different accelerators components) is the foundation behind general purpose beam optics codes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sz="2000" dirty="0"/>
              <a:t> 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AU" sz="2000" dirty="0">
                <a:effectLst/>
              </a:rPr>
              <a:t> They enable us to</a:t>
            </a:r>
            <a:r>
              <a:rPr lang="en-AU" sz="2000" dirty="0"/>
              <a:t> </a:t>
            </a:r>
            <a:r>
              <a:rPr lang="en-AU" sz="2000" dirty="0">
                <a:effectLst/>
              </a:rPr>
              <a:t>design accelerators meeting </a:t>
            </a:r>
            <a:r>
              <a:rPr lang="en-AU" sz="2000" b="1" dirty="0">
                <a:solidFill>
                  <a:srgbClr val="FF0000"/>
                </a:solidFill>
                <a:effectLst/>
              </a:rPr>
              <a:t>specific research and application goals</a:t>
            </a:r>
            <a:r>
              <a:rPr lang="en-AU" sz="2000" dirty="0">
                <a:effectLst/>
              </a:rPr>
              <a:t> and to </a:t>
            </a:r>
            <a:r>
              <a:rPr lang="en-AU" sz="2000" b="1" dirty="0">
                <a:solidFill>
                  <a:srgbClr val="FF0000"/>
                </a:solidFill>
                <a:effectLst/>
              </a:rPr>
              <a:t>predict the behaviour of particle</a:t>
            </a:r>
            <a:r>
              <a:rPr lang="en-AU" sz="2000" b="1" dirty="0">
                <a:solidFill>
                  <a:srgbClr val="FF0000"/>
                </a:solidFill>
              </a:rPr>
              <a:t> </a:t>
            </a:r>
            <a:r>
              <a:rPr lang="en-AU" sz="2000" b="1" dirty="0">
                <a:solidFill>
                  <a:srgbClr val="FF0000"/>
                </a:solidFill>
                <a:effectLst/>
              </a:rPr>
              <a:t>beams in those accelerators</a:t>
            </a:r>
            <a:r>
              <a:rPr lang="en-AU" sz="2000" dirty="0">
                <a:effectLst/>
              </a:rPr>
              <a:t> with a high degree of accuracy</a:t>
            </a:r>
            <a:endParaRPr lang="en-AU" sz="2000" dirty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44BE89-33AB-464F-8FF4-D24A01DB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6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82CE45-C9EA-7632-6F86-763E5794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MAD-X | JUAS 2024 | N. Fuster Martínez</a:t>
            </a:r>
          </a:p>
        </p:txBody>
      </p:sp>
      <p:pic>
        <p:nvPicPr>
          <p:cNvPr id="8" name="Imagen 7" descr="Patrón de fondo&#10;&#10;Descripción generada automáticamente">
            <a:extLst>
              <a:ext uri="{FF2B5EF4-FFF2-40B4-BE49-F238E27FC236}">
                <a16:creationId xmlns:a16="http://schemas.microsoft.com/office/drawing/2014/main" id="{D6A417E2-532D-D4F4-6C13-1B36C07B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59562"/>
            <a:ext cx="5689600" cy="3200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444EEC7-D8AE-4AAA-A191-8554A3211892}"/>
              </a:ext>
            </a:extLst>
          </p:cNvPr>
          <p:cNvSpPr txBox="1"/>
          <p:nvPr/>
        </p:nvSpPr>
        <p:spPr>
          <a:xfrm>
            <a:off x="5974080" y="2242091"/>
            <a:ext cx="568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i="1"/>
              <a:t>Simulation by Stephen Brooks (Brookhaven National Laboratory)</a:t>
            </a:r>
          </a:p>
        </p:txBody>
      </p:sp>
    </p:spTree>
    <p:extLst>
      <p:ext uri="{BB962C8B-B14F-4D97-AF65-F5344CB8AC3E}">
        <p14:creationId xmlns:p14="http://schemas.microsoft.com/office/powerpoint/2010/main" val="79667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97FD0-718A-6C40-ADB0-2A87E1D6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99" y="-9256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General purpose beam optics code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CC0660-576B-7146-AE17-52B46DD0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49" y="1126722"/>
            <a:ext cx="7831081" cy="50917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AU" sz="2000" dirty="0"/>
              <a:t> </a:t>
            </a:r>
            <a:r>
              <a:rPr lang="en-GB" sz="2000" dirty="0"/>
              <a:t>They are used to: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b="1" dirty="0">
                <a:solidFill>
                  <a:srgbClr val="FF0000"/>
                </a:solidFill>
              </a:rPr>
              <a:t>Define the lattice</a:t>
            </a:r>
            <a:r>
              <a:rPr lang="en-GB" sz="2000" dirty="0"/>
              <a:t> of circular or linear accelerators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Compute </a:t>
            </a:r>
            <a:r>
              <a:rPr lang="en-GB" sz="2000" b="1" dirty="0">
                <a:solidFill>
                  <a:srgbClr val="FF0000"/>
                </a:solidFill>
              </a:rPr>
              <a:t>linear optics functions </a:t>
            </a:r>
            <a:r>
              <a:rPr lang="en-GB" sz="2000" dirty="0"/>
              <a:t>and </a:t>
            </a:r>
            <a:r>
              <a:rPr lang="en-GB" sz="2000" b="1" dirty="0">
                <a:solidFill>
                  <a:srgbClr val="FF0000"/>
                </a:solidFill>
              </a:rPr>
              <a:t>beam properties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Design a lattice for getting the desired properties (</a:t>
            </a:r>
            <a:r>
              <a:rPr lang="en-GB" sz="2000" b="1" dirty="0">
                <a:solidFill>
                  <a:srgbClr val="FF0000"/>
                </a:solidFill>
              </a:rPr>
              <a:t>matching</a:t>
            </a:r>
            <a:r>
              <a:rPr lang="en-GB" sz="2000" dirty="0"/>
              <a:t>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b="1" dirty="0">
                <a:solidFill>
                  <a:srgbClr val="FF0000"/>
                </a:solidFill>
              </a:rPr>
              <a:t>Simulate </a:t>
            </a:r>
            <a:r>
              <a:rPr lang="en-GB" sz="2000" dirty="0"/>
              <a:t>accelerator </a:t>
            </a:r>
            <a:r>
              <a:rPr lang="en-GB" sz="2000" b="1" dirty="0">
                <a:solidFill>
                  <a:srgbClr val="FF0000"/>
                </a:solidFill>
              </a:rPr>
              <a:t>imperfections</a:t>
            </a:r>
            <a:r>
              <a:rPr lang="en-GB" sz="2000" dirty="0"/>
              <a:t> and design </a:t>
            </a:r>
            <a:r>
              <a:rPr lang="en-GB" sz="2000" b="1" dirty="0">
                <a:solidFill>
                  <a:srgbClr val="FF0000"/>
                </a:solidFill>
              </a:rPr>
              <a:t>correction schemes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b="1" dirty="0">
              <a:solidFill>
                <a:srgbClr val="FF0000"/>
              </a:solidFill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b="1" dirty="0">
                <a:solidFill>
                  <a:srgbClr val="FF0000"/>
                </a:solidFill>
              </a:rPr>
              <a:t>Simulate </a:t>
            </a:r>
            <a:r>
              <a:rPr lang="en-GB" sz="2000" dirty="0"/>
              <a:t>different</a:t>
            </a:r>
            <a:r>
              <a:rPr lang="en-GB" sz="2000" b="1" dirty="0">
                <a:solidFill>
                  <a:srgbClr val="FF0000"/>
                </a:solidFill>
              </a:rPr>
              <a:t> operation modes </a:t>
            </a:r>
            <a:r>
              <a:rPr lang="en-GB" sz="2000" dirty="0"/>
              <a:t>of a machine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GB" sz="2000" dirty="0"/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GB" sz="2000" dirty="0"/>
              <a:t>Simulate</a:t>
            </a:r>
            <a:r>
              <a:rPr lang="en-GB" sz="2000" b="1" dirty="0"/>
              <a:t> </a:t>
            </a:r>
            <a:r>
              <a:rPr lang="en-GB" sz="2000" b="1" dirty="0">
                <a:solidFill>
                  <a:srgbClr val="FF0000"/>
                </a:solidFill>
              </a:rPr>
              <a:t>beam dynamics</a:t>
            </a:r>
            <a:r>
              <a:rPr lang="en-GB" sz="2000" dirty="0"/>
              <a:t>: study single-particle motion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44BE89-33AB-464F-8FF4-D24A01DB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7</a:t>
            </a:fld>
            <a:endParaRPr lang="en-GB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5D84B1C-95CF-277B-BDF5-325BDFB1C9D5}"/>
              </a:ext>
            </a:extLst>
          </p:cNvPr>
          <p:cNvGrpSpPr/>
          <p:nvPr/>
        </p:nvGrpSpPr>
        <p:grpSpPr>
          <a:xfrm>
            <a:off x="8469715" y="949067"/>
            <a:ext cx="3581401" cy="5113942"/>
            <a:chOff x="8024822" y="690519"/>
            <a:chExt cx="3581560" cy="542657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281FFA8-B7DD-7E20-023E-95FDCE47D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9335" y="4023018"/>
              <a:ext cx="3162629" cy="2094076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2864C2F-701B-0091-29A5-C771944251CE}"/>
                </a:ext>
              </a:extLst>
            </p:cNvPr>
            <p:cNvSpPr txBox="1"/>
            <p:nvPr/>
          </p:nvSpPr>
          <p:spPr>
            <a:xfrm>
              <a:off x="10099566" y="5171256"/>
              <a:ext cx="1254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i="1" dirty="0"/>
                <a:t>LHC IP5 </a:t>
              </a:r>
            </a:p>
          </p:txBody>
        </p:sp>
        <p:pic>
          <p:nvPicPr>
            <p:cNvPr id="11" name="Imagen 10" descr="Gráfico, Histograma&#10;&#10;Descripción generada automáticamente">
              <a:extLst>
                <a:ext uri="{FF2B5EF4-FFF2-40B4-BE49-F238E27FC236}">
                  <a16:creationId xmlns:a16="http://schemas.microsoft.com/office/drawing/2014/main" id="{CA431F3D-2DF9-B648-74E2-53FE7884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4822" y="690519"/>
              <a:ext cx="3581560" cy="2758380"/>
            </a:xfrm>
            <a:prstGeom prst="rect">
              <a:avLst/>
            </a:prstGeom>
          </p:spPr>
        </p:pic>
      </p:grp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82CE45-C9EA-7632-6F86-763E5794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218960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57E71-D220-874B-BCA4-3734A064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b="1" dirty="0">
                <a:solidFill>
                  <a:srgbClr val="1C19DE"/>
                </a:solidFill>
              </a:rPr>
              <a:t>    What is MAD-X?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5A03B-CB95-264E-BB47-DAD64DAD4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88" y="2061636"/>
            <a:ext cx="10515600" cy="3857901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b="1" dirty="0">
                <a:solidFill>
                  <a:srgbClr val="FF0000"/>
                </a:solidFill>
              </a:rPr>
              <a:t> MAD-X</a:t>
            </a:r>
            <a:r>
              <a:rPr lang="en-GB" sz="2600" dirty="0"/>
              <a:t> (Methodical accelerator Design)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endParaRPr lang="en-GB" sz="26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dirty="0">
                <a:solidFill>
                  <a:srgbClr val="FF0000"/>
                </a:solidFill>
              </a:rPr>
              <a:t> A </a:t>
            </a:r>
            <a:r>
              <a:rPr lang="en-GB" sz="2600" b="1" dirty="0">
                <a:solidFill>
                  <a:srgbClr val="FF0000"/>
                </a:solidFill>
              </a:rPr>
              <a:t>general-purpose beam optics software</a:t>
            </a:r>
            <a:endParaRPr lang="en-GB" sz="2600" dirty="0"/>
          </a:p>
          <a:p>
            <a:pPr marL="0" indent="0" algn="just">
              <a:lnSpc>
                <a:spcPct val="120000"/>
              </a:lnSpc>
              <a:buNone/>
            </a:pPr>
            <a:endParaRPr lang="en-GB" sz="26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dirty="0"/>
              <a:t> Distributed </a:t>
            </a:r>
            <a:r>
              <a:rPr lang="en-GB" sz="2600" b="1" dirty="0">
                <a:solidFill>
                  <a:srgbClr val="FF0000"/>
                </a:solidFill>
              </a:rPr>
              <a:t>for free by CERN </a:t>
            </a:r>
            <a:r>
              <a:rPr lang="en-GB" sz="2600" dirty="0"/>
              <a:t>and used since more than 25 years for machine design and simulations (PS, SPS, LHC, </a:t>
            </a:r>
            <a:r>
              <a:rPr lang="en-GB" sz="2600" dirty="0" err="1"/>
              <a:t>linacs</a:t>
            </a:r>
            <a:r>
              <a:rPr lang="en-GB" sz="2600" dirty="0"/>
              <a:t>…)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endParaRPr lang="en-GB" sz="2600" dirty="0"/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600" dirty="0"/>
              <a:t> MAD-X is written in </a:t>
            </a:r>
            <a:r>
              <a:rPr lang="en-GB" sz="2600" b="1" dirty="0">
                <a:solidFill>
                  <a:srgbClr val="FF0000"/>
                </a:solidFill>
              </a:rPr>
              <a:t>C/C++/Fortran</a:t>
            </a:r>
            <a:r>
              <a:rPr lang="en-GB" sz="2600" b="1" dirty="0"/>
              <a:t> </a:t>
            </a:r>
            <a:r>
              <a:rPr lang="en-GB" sz="2600" dirty="0"/>
              <a:t>(source code available under the CERN copyright)</a:t>
            </a:r>
          </a:p>
          <a:p>
            <a:pPr algn="just">
              <a:lnSpc>
                <a:spcPct val="120000"/>
              </a:lnSpc>
            </a:pPr>
            <a:endParaRPr lang="en-GB" sz="3200" dirty="0"/>
          </a:p>
          <a:p>
            <a:pPr algn="just"/>
            <a:endParaRPr lang="en-GB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EF381EC-2ED2-4542-A966-40647F6C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60" y="922407"/>
            <a:ext cx="4412962" cy="1581524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C96D10-DAB1-A048-8DEB-4793C13E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8</a:t>
            </a:fld>
            <a:endParaRPr lang="en-GB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4D702D0-DB65-90A8-5099-0CF1C8351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1760" y="1958955"/>
            <a:ext cx="1089952" cy="1089952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1A2CDF-3B60-01EC-D61D-217ABFF7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314590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06552C-C7A4-D444-A1F9-0EB426DF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86" y="1592426"/>
            <a:ext cx="10756627" cy="476392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00B050"/>
                </a:solidFill>
              </a:rPr>
              <a:t>We use MAD-X to: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Perform basic layout design and optimization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Perform basic single-particle tracking and sensitivity analysis of linear and circular accelerators 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GB" sz="2000" b="1" dirty="0">
                <a:solidFill>
                  <a:srgbClr val="FF0000"/>
                </a:solidFill>
              </a:rPr>
              <a:t>We don’t use MAD-X for: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Multi-particle and multi-bunch simulations</a:t>
            </a:r>
          </a:p>
          <a:p>
            <a:pPr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000" dirty="0"/>
              <a:t> Simulations requiring non static machines, i.e., beam changes its own environment (space charge, instabilities, beam-beam effects)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r>
              <a:rPr lang="en-GB" sz="2000" dirty="0"/>
              <a:t>Often the programs used for these kind of studies use inputs from MAD-X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B9194574-529E-D748-85F5-7B3636DC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03A89-18E2-5747-A600-5CC7E3A5BB0E}" type="slidenum">
              <a:rPr lang="en-GB" smtClean="0"/>
              <a:t>9</a:t>
            </a:fld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239E92-1301-4B6F-6777-A734A2434F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    </a:t>
            </a:r>
            <a:r>
              <a:rPr lang="en-GB" b="1" dirty="0">
                <a:solidFill>
                  <a:srgbClr val="1C19DE"/>
                </a:solidFill>
              </a:rPr>
              <a:t>Do we use MAD-X for everything? No!</a:t>
            </a:r>
          </a:p>
        </p:txBody>
      </p:sp>
      <p:pic>
        <p:nvPicPr>
          <p:cNvPr id="10" name="Imagen 9" descr="Un dibuj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E199825C-853A-89B6-680D-F6DC68C2A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21"/>
          <a:stretch/>
        </p:blipFill>
        <p:spPr>
          <a:xfrm>
            <a:off x="5859926" y="1227301"/>
            <a:ext cx="1338054" cy="1270000"/>
          </a:xfrm>
          <a:prstGeom prst="rect">
            <a:avLst/>
          </a:prstGeom>
        </p:spPr>
      </p:pic>
      <p:pic>
        <p:nvPicPr>
          <p:cNvPr id="11" name="Imagen 10" descr="Un dibuj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C7F12498-09DF-9929-4A4C-16B481601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0"/>
          <a:stretch/>
        </p:blipFill>
        <p:spPr>
          <a:xfrm>
            <a:off x="5917706" y="3156825"/>
            <a:ext cx="1222494" cy="1270000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FFFAB0-A5BE-385E-BB32-BD0D0500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MAD-X | JUAS 2024 | N. Fuster Martínez</a:t>
            </a:r>
          </a:p>
        </p:txBody>
      </p:sp>
    </p:spTree>
    <p:extLst>
      <p:ext uri="{BB962C8B-B14F-4D97-AF65-F5344CB8AC3E}">
        <p14:creationId xmlns:p14="http://schemas.microsoft.com/office/powerpoint/2010/main" val="948559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101063</TotalTime>
  <Words>3535</Words>
  <Application>Microsoft Macintosh PowerPoint</Application>
  <PresentationFormat>Panorámica</PresentationFormat>
  <Paragraphs>521</Paragraphs>
  <Slides>40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Tema de Office</vt:lpstr>
      <vt:lpstr> Introduction to MAD-X </vt:lpstr>
      <vt:lpstr>    DISCLAIMER</vt:lpstr>
      <vt:lpstr>   MAD-X workshop overview</vt:lpstr>
      <vt:lpstr>    Outline</vt:lpstr>
      <vt:lpstr>    Introduction</vt:lpstr>
      <vt:lpstr>    General purpose beam optics code</vt:lpstr>
      <vt:lpstr>    General purpose beam optics code</vt:lpstr>
      <vt:lpstr>    What is MAD-X?</vt:lpstr>
      <vt:lpstr>Presentación de PowerPoint</vt:lpstr>
      <vt:lpstr>     Why MAD-X?</vt:lpstr>
      <vt:lpstr>    How does it work?</vt:lpstr>
      <vt:lpstr>Presentación de PowerPoint</vt:lpstr>
      <vt:lpstr>    MAD-X language</vt:lpstr>
      <vt:lpstr>    Language features </vt:lpstr>
      <vt:lpstr>    Conventions</vt:lpstr>
      <vt:lpstr>    Main particle’s coordinates and optics functions</vt:lpstr>
      <vt:lpstr>    MAD-X commands</vt:lpstr>
      <vt:lpstr>    Generic pattern for MAD-X commands</vt:lpstr>
      <vt:lpstr>    Definition of lattice elements</vt:lpstr>
      <vt:lpstr>    The strength of the magnets</vt:lpstr>
      <vt:lpstr>     The lattice sequence</vt:lpstr>
      <vt:lpstr>    Basic useful MAD-X commands</vt:lpstr>
      <vt:lpstr>Presentación de PowerPoint</vt:lpstr>
      <vt:lpstr>   Advances MAD-X commands</vt:lpstr>
      <vt:lpstr>    TWISS</vt:lpstr>
      <vt:lpstr>Presentación de PowerPoint</vt:lpstr>
      <vt:lpstr>Presentación de PowerPoint</vt:lpstr>
      <vt:lpstr>    Global matching</vt:lpstr>
      <vt:lpstr>    Other types of matching</vt:lpstr>
      <vt:lpstr>     Tracking</vt:lpstr>
      <vt:lpstr>    Example case</vt:lpstr>
      <vt:lpstr>    How to run MAD-X</vt:lpstr>
      <vt:lpstr>    How to run MAD-X: interactive mode</vt:lpstr>
      <vt:lpstr>    How to run MAD-X: batch mode</vt:lpstr>
      <vt:lpstr>    How to run MAD-X: python interface I</vt:lpstr>
      <vt:lpstr>    How to run MAD-X: python interface II</vt:lpstr>
      <vt:lpstr>    How to run MAD-X: python interface III</vt:lpstr>
      <vt:lpstr>    How to run MAD-X: python interface IV</vt:lpstr>
      <vt:lpstr>    How to run MAD-X: python interface V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MAD-X</dc:title>
  <dc:creator>Nuria Fuster Martínez</dc:creator>
  <cp:lastModifiedBy>Nuria Fuster Martínez</cp:lastModifiedBy>
  <cp:revision>314</cp:revision>
  <cp:lastPrinted>2022-01-12T12:43:35Z</cp:lastPrinted>
  <dcterms:created xsi:type="dcterms:W3CDTF">2021-10-05T13:11:14Z</dcterms:created>
  <dcterms:modified xsi:type="dcterms:W3CDTF">2024-01-11T11:03:36Z</dcterms:modified>
</cp:coreProperties>
</file>